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6"/>
  </p:notesMasterIdLst>
  <p:sldIdLst>
    <p:sldId id="316" r:id="rId2"/>
    <p:sldId id="321" r:id="rId3"/>
    <p:sldId id="320" r:id="rId4"/>
    <p:sldId id="314" r:id="rId5"/>
    <p:sldId id="301" r:id="rId6"/>
    <p:sldId id="302" r:id="rId7"/>
    <p:sldId id="304" r:id="rId8"/>
    <p:sldId id="309" r:id="rId9"/>
    <p:sldId id="310" r:id="rId10"/>
    <p:sldId id="306" r:id="rId11"/>
    <p:sldId id="307" r:id="rId12"/>
    <p:sldId id="319" r:id="rId13"/>
    <p:sldId id="318" r:id="rId14"/>
    <p:sldId id="322" r:id="rId15"/>
  </p:sldIdLst>
  <p:sldSz cx="12192000" cy="6858000"/>
  <p:notesSz cx="6858000" cy="9144000"/>
  <p:defaultTextStyle>
    <a:defPPr>
      <a:defRPr lang="x-non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C3FB1"/>
    <a:srgbClr val="0043AE"/>
    <a:srgbClr val="1F25FF"/>
    <a:srgbClr val="2034A7"/>
    <a:srgbClr val="5196F2"/>
    <a:srgbClr val="5297F2"/>
    <a:srgbClr val="0073E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0696"/>
    <p:restoredTop sz="70544"/>
  </p:normalViewPr>
  <p:slideViewPr>
    <p:cSldViewPr snapToGrid="0" snapToObjects="1">
      <p:cViewPr varScale="1">
        <p:scale>
          <a:sx n="77" d="100"/>
          <a:sy n="77" d="100"/>
        </p:scale>
        <p:origin x="1170" y="84"/>
      </p:cViewPr>
      <p:guideLst/>
    </p:cSldViewPr>
  </p:slideViewPr>
  <p:notesTextViewPr>
    <p:cViewPr>
      <p:scale>
        <a:sx n="1" d="1"/>
        <a:sy n="1" d="1"/>
      </p:scale>
      <p:origin x="0" y="-432"/>
    </p:cViewPr>
  </p:notesTextViewPr>
  <p:sorterViewPr>
    <p:cViewPr>
      <p:scale>
        <a:sx n="80" d="100"/>
        <a:sy n="8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x-none"/>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7603174-5334-1641-82A5-ABDB264A5460}" type="datetimeFigureOut">
              <a:rPr lang="x-none" smtClean="0"/>
              <a:t>04/09/2023</a:t>
            </a:fld>
            <a:endParaRPr lang="x-none"/>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x-none"/>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x-none"/>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x-none"/>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E2CCF1C-ACDA-D04F-99B0-C5515D616A22}" type="slidenum">
              <a:rPr lang="x-none" smtClean="0"/>
              <a:t>‹nº›</a:t>
            </a:fld>
            <a:endParaRPr lang="x-none"/>
          </a:p>
        </p:txBody>
      </p:sp>
    </p:spTree>
    <p:extLst>
      <p:ext uri="{BB962C8B-B14F-4D97-AF65-F5344CB8AC3E}">
        <p14:creationId xmlns:p14="http://schemas.microsoft.com/office/powerpoint/2010/main" val="7544177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r>
              <a:rPr lang="pt-PT" dirty="0" err="1"/>
              <a:t>What</a:t>
            </a:r>
            <a:r>
              <a:rPr lang="pt-PT" dirty="0"/>
              <a:t> I </a:t>
            </a:r>
            <a:r>
              <a:rPr lang="pt-PT" dirty="0" err="1"/>
              <a:t>hope</a:t>
            </a:r>
            <a:r>
              <a:rPr lang="pt-PT" dirty="0"/>
              <a:t> to </a:t>
            </a:r>
            <a:r>
              <a:rPr lang="pt-PT" dirty="0" err="1"/>
              <a:t>convey</a:t>
            </a:r>
            <a:r>
              <a:rPr lang="pt-PT" dirty="0"/>
              <a:t> to </a:t>
            </a:r>
            <a:r>
              <a:rPr lang="pt-PT" dirty="0" err="1"/>
              <a:t>you</a:t>
            </a:r>
            <a:r>
              <a:rPr lang="pt-PT" dirty="0"/>
              <a:t> </a:t>
            </a:r>
            <a:r>
              <a:rPr lang="pt-PT" dirty="0" err="1"/>
              <a:t>with</a:t>
            </a:r>
            <a:r>
              <a:rPr lang="pt-PT" dirty="0"/>
              <a:t> </a:t>
            </a:r>
            <a:r>
              <a:rPr lang="pt-PT" dirty="0" err="1"/>
              <a:t>this</a:t>
            </a:r>
            <a:r>
              <a:rPr lang="pt-PT" dirty="0"/>
              <a:t> </a:t>
            </a:r>
            <a:r>
              <a:rPr lang="pt-PT" dirty="0" err="1"/>
              <a:t>talk</a:t>
            </a:r>
            <a:r>
              <a:rPr lang="pt-PT" dirty="0"/>
              <a:t>:</a:t>
            </a:r>
          </a:p>
          <a:p>
            <a:r>
              <a:rPr lang="pt-PT" dirty="0"/>
              <a:t>- persuade </a:t>
            </a:r>
            <a:r>
              <a:rPr lang="pt-PT" dirty="0" err="1"/>
              <a:t>you</a:t>
            </a:r>
            <a:r>
              <a:rPr lang="pt-PT" dirty="0"/>
              <a:t> </a:t>
            </a:r>
            <a:r>
              <a:rPr lang="pt-PT" dirty="0" err="1"/>
              <a:t>of</a:t>
            </a:r>
            <a:r>
              <a:rPr lang="pt-PT" dirty="0"/>
              <a:t> </a:t>
            </a:r>
            <a:r>
              <a:rPr lang="pt-PT" dirty="0" err="1"/>
              <a:t>the</a:t>
            </a:r>
            <a:r>
              <a:rPr lang="pt-PT" dirty="0"/>
              <a:t> </a:t>
            </a:r>
            <a:r>
              <a:rPr lang="pt-PT" dirty="0" err="1"/>
              <a:t>importance</a:t>
            </a:r>
            <a:r>
              <a:rPr lang="pt-PT" dirty="0"/>
              <a:t> </a:t>
            </a:r>
            <a:r>
              <a:rPr lang="pt-PT" dirty="0" err="1"/>
              <a:t>of</a:t>
            </a:r>
            <a:r>
              <a:rPr lang="pt-PT" dirty="0"/>
              <a:t> </a:t>
            </a:r>
            <a:r>
              <a:rPr lang="pt-PT" dirty="0" err="1"/>
              <a:t>communicating</a:t>
            </a:r>
            <a:r>
              <a:rPr lang="pt-PT" dirty="0"/>
              <a:t> </a:t>
            </a:r>
            <a:r>
              <a:rPr lang="pt-PT" dirty="0" err="1"/>
              <a:t>your</a:t>
            </a:r>
            <a:r>
              <a:rPr lang="pt-PT" dirty="0"/>
              <a:t> research, </a:t>
            </a:r>
            <a:r>
              <a:rPr lang="pt-PT" dirty="0" err="1"/>
              <a:t>and</a:t>
            </a:r>
            <a:r>
              <a:rPr lang="pt-PT" dirty="0"/>
              <a:t> </a:t>
            </a:r>
            <a:r>
              <a:rPr lang="pt-PT" dirty="0" err="1"/>
              <a:t>how</a:t>
            </a:r>
            <a:r>
              <a:rPr lang="pt-PT" dirty="0"/>
              <a:t> </a:t>
            </a:r>
            <a:r>
              <a:rPr lang="pt-PT" dirty="0" err="1"/>
              <a:t>we</a:t>
            </a:r>
            <a:r>
              <a:rPr lang="pt-PT" dirty="0"/>
              <a:t> </a:t>
            </a:r>
            <a:r>
              <a:rPr lang="pt-PT" dirty="0" err="1"/>
              <a:t>at</a:t>
            </a:r>
            <a:r>
              <a:rPr lang="pt-PT" dirty="0"/>
              <a:t> Ciências </a:t>
            </a:r>
            <a:r>
              <a:rPr lang="pt-PT" dirty="0" err="1"/>
              <a:t>ULisboa</a:t>
            </a:r>
            <a:r>
              <a:rPr lang="pt-PT" dirty="0"/>
              <a:t> can </a:t>
            </a:r>
            <a:r>
              <a:rPr lang="pt-PT" dirty="0" err="1"/>
              <a:t>support</a:t>
            </a:r>
            <a:r>
              <a:rPr lang="pt-PT" dirty="0"/>
              <a:t> </a:t>
            </a:r>
            <a:r>
              <a:rPr lang="pt-PT" dirty="0" err="1"/>
              <a:t>you</a:t>
            </a:r>
            <a:r>
              <a:rPr lang="pt-PT" dirty="0"/>
              <a:t> in </a:t>
            </a:r>
            <a:r>
              <a:rPr lang="pt-PT" dirty="0" err="1"/>
              <a:t>doing</a:t>
            </a:r>
            <a:r>
              <a:rPr lang="pt-PT" dirty="0"/>
              <a:t> </a:t>
            </a:r>
            <a:r>
              <a:rPr lang="pt-PT" dirty="0" err="1"/>
              <a:t>so</a:t>
            </a:r>
            <a:endParaRPr lang="pt-PT" dirty="0"/>
          </a:p>
          <a:p>
            <a:r>
              <a:rPr lang="pt-PT" dirty="0"/>
              <a:t>- share </a:t>
            </a:r>
            <a:r>
              <a:rPr lang="pt-PT" dirty="0" err="1"/>
              <a:t>with</a:t>
            </a:r>
            <a:r>
              <a:rPr lang="pt-PT" dirty="0"/>
              <a:t> </a:t>
            </a:r>
            <a:r>
              <a:rPr lang="pt-PT" dirty="0" err="1"/>
              <a:t>you</a:t>
            </a:r>
            <a:r>
              <a:rPr lang="pt-PT" dirty="0"/>
              <a:t> </a:t>
            </a:r>
            <a:r>
              <a:rPr lang="pt-PT" dirty="0" err="1"/>
              <a:t>our</a:t>
            </a:r>
            <a:r>
              <a:rPr lang="pt-PT" dirty="0"/>
              <a:t> general </a:t>
            </a:r>
            <a:r>
              <a:rPr lang="pt-PT" dirty="0" err="1"/>
              <a:t>communication</a:t>
            </a:r>
            <a:r>
              <a:rPr lang="pt-PT" dirty="0"/>
              <a:t> </a:t>
            </a:r>
            <a:r>
              <a:rPr lang="pt-PT" dirty="0" err="1"/>
              <a:t>guidelines</a:t>
            </a:r>
            <a:r>
              <a:rPr lang="pt-PT" dirty="0"/>
              <a:t>, </a:t>
            </a:r>
            <a:r>
              <a:rPr lang="pt-PT" dirty="0" err="1"/>
              <a:t>although</a:t>
            </a:r>
            <a:r>
              <a:rPr lang="pt-PT" dirty="0"/>
              <a:t> in a </a:t>
            </a:r>
            <a:r>
              <a:rPr lang="pt-PT" dirty="0" err="1"/>
              <a:t>very</a:t>
            </a:r>
            <a:r>
              <a:rPr lang="pt-PT" dirty="0"/>
              <a:t> </a:t>
            </a:r>
            <a:r>
              <a:rPr lang="pt-PT" dirty="0" err="1"/>
              <a:t>broad</a:t>
            </a:r>
            <a:r>
              <a:rPr lang="pt-PT" dirty="0"/>
              <a:t> scope, as </a:t>
            </a:r>
            <a:r>
              <a:rPr lang="pt-PT" dirty="0" err="1"/>
              <a:t>we</a:t>
            </a:r>
            <a:r>
              <a:rPr lang="pt-PT" dirty="0"/>
              <a:t> </a:t>
            </a:r>
            <a:r>
              <a:rPr lang="pt-PT" dirty="0" err="1"/>
              <a:t>have</a:t>
            </a:r>
            <a:r>
              <a:rPr lang="pt-PT" dirty="0"/>
              <a:t> a short </a:t>
            </a:r>
            <a:r>
              <a:rPr lang="pt-PT" dirty="0" err="1"/>
              <a:t>period</a:t>
            </a:r>
            <a:r>
              <a:rPr lang="pt-PT" dirty="0"/>
              <a:t> </a:t>
            </a:r>
            <a:r>
              <a:rPr lang="pt-PT" dirty="0" err="1"/>
              <a:t>of</a:t>
            </a:r>
            <a:r>
              <a:rPr lang="pt-PT" dirty="0"/>
              <a:t> time</a:t>
            </a:r>
          </a:p>
          <a:p>
            <a:r>
              <a:rPr lang="pt-PT" dirty="0"/>
              <a:t>- </a:t>
            </a:r>
            <a:r>
              <a:rPr lang="pt-PT" dirty="0" err="1"/>
              <a:t>highlight</a:t>
            </a:r>
            <a:r>
              <a:rPr lang="pt-PT" dirty="0"/>
              <a:t> to </a:t>
            </a:r>
            <a:r>
              <a:rPr lang="pt-PT" dirty="0" err="1"/>
              <a:t>you</a:t>
            </a:r>
            <a:r>
              <a:rPr lang="pt-PT" dirty="0"/>
              <a:t> </a:t>
            </a:r>
            <a:r>
              <a:rPr lang="pt-PT" dirty="0" err="1"/>
              <a:t>our</a:t>
            </a:r>
            <a:r>
              <a:rPr lang="pt-PT" dirty="0"/>
              <a:t> </a:t>
            </a:r>
            <a:r>
              <a:rPr lang="pt-PT" dirty="0" err="1"/>
              <a:t>main</a:t>
            </a:r>
            <a:r>
              <a:rPr lang="pt-PT" dirty="0"/>
              <a:t> </a:t>
            </a:r>
            <a:r>
              <a:rPr lang="pt-PT" dirty="0" err="1"/>
              <a:t>institutional</a:t>
            </a:r>
            <a:r>
              <a:rPr lang="pt-PT" dirty="0"/>
              <a:t> </a:t>
            </a:r>
            <a:r>
              <a:rPr lang="pt-PT" dirty="0" err="1"/>
              <a:t>and</a:t>
            </a:r>
            <a:r>
              <a:rPr lang="pt-PT" dirty="0"/>
              <a:t> </a:t>
            </a:r>
            <a:r>
              <a:rPr lang="pt-PT" dirty="0" err="1"/>
              <a:t>outreach</a:t>
            </a:r>
            <a:r>
              <a:rPr lang="pt-PT" dirty="0"/>
              <a:t> </a:t>
            </a:r>
            <a:r>
              <a:rPr lang="pt-PT" dirty="0" err="1"/>
              <a:t>events</a:t>
            </a:r>
            <a:r>
              <a:rPr lang="pt-PT" dirty="0"/>
              <a:t> </a:t>
            </a:r>
            <a:r>
              <a:rPr lang="pt-PT" dirty="0" err="1"/>
              <a:t>and</a:t>
            </a:r>
            <a:r>
              <a:rPr lang="pt-PT" dirty="0"/>
              <a:t> </a:t>
            </a:r>
            <a:r>
              <a:rPr lang="pt-PT" dirty="0" err="1"/>
              <a:t>why</a:t>
            </a:r>
            <a:r>
              <a:rPr lang="pt-PT" dirty="0"/>
              <a:t> </a:t>
            </a:r>
            <a:r>
              <a:rPr lang="pt-PT" dirty="0" err="1"/>
              <a:t>we</a:t>
            </a:r>
            <a:r>
              <a:rPr lang="pt-PT" dirty="0"/>
              <a:t> </a:t>
            </a:r>
            <a:r>
              <a:rPr lang="pt-PT" dirty="0" err="1"/>
              <a:t>encourage</a:t>
            </a:r>
            <a:r>
              <a:rPr lang="pt-PT" dirty="0"/>
              <a:t> </a:t>
            </a:r>
            <a:r>
              <a:rPr lang="pt-PT" dirty="0" err="1"/>
              <a:t>you</a:t>
            </a:r>
            <a:r>
              <a:rPr lang="pt-PT" dirty="0"/>
              <a:t> to </a:t>
            </a:r>
            <a:r>
              <a:rPr lang="pt-PT" dirty="0" err="1"/>
              <a:t>actively</a:t>
            </a:r>
            <a:r>
              <a:rPr lang="pt-PT" dirty="0"/>
              <a:t> </a:t>
            </a:r>
            <a:r>
              <a:rPr lang="pt-PT" dirty="0" err="1"/>
              <a:t>collaborate</a:t>
            </a:r>
            <a:r>
              <a:rPr lang="pt-PT" dirty="0"/>
              <a:t> </a:t>
            </a:r>
            <a:r>
              <a:rPr lang="pt-PT" dirty="0" err="1"/>
              <a:t>with</a:t>
            </a:r>
            <a:r>
              <a:rPr lang="pt-PT" dirty="0"/>
              <a:t> </a:t>
            </a:r>
            <a:r>
              <a:rPr lang="pt-PT" dirty="0" err="1"/>
              <a:t>us</a:t>
            </a:r>
            <a:r>
              <a:rPr lang="pt-PT" dirty="0"/>
              <a:t> </a:t>
            </a:r>
            <a:r>
              <a:rPr lang="pt-PT" dirty="0" err="1"/>
              <a:t>on</a:t>
            </a:r>
            <a:r>
              <a:rPr lang="pt-PT" dirty="0"/>
              <a:t> </a:t>
            </a:r>
            <a:r>
              <a:rPr lang="pt-PT" dirty="0" err="1"/>
              <a:t>them</a:t>
            </a:r>
            <a:endParaRPr lang="pt-PT" dirty="0"/>
          </a:p>
          <a:p>
            <a:endParaRPr lang="pt-PT" dirty="0"/>
          </a:p>
          <a:p>
            <a:r>
              <a:rPr lang="pt-PT" dirty="0"/>
              <a:t>OUR VOICE:</a:t>
            </a:r>
          </a:p>
          <a:p>
            <a:r>
              <a:rPr lang="pt-PT" dirty="0"/>
              <a:t>- EMPATHIC: </a:t>
            </a:r>
            <a:r>
              <a:rPr lang="pt-PT" dirty="0" err="1"/>
              <a:t>people</a:t>
            </a:r>
            <a:r>
              <a:rPr lang="pt-PT" dirty="0"/>
              <a:t> </a:t>
            </a:r>
            <a:r>
              <a:rPr lang="pt-PT" dirty="0" err="1"/>
              <a:t>should</a:t>
            </a:r>
            <a:r>
              <a:rPr lang="pt-PT" dirty="0"/>
              <a:t> </a:t>
            </a:r>
            <a:r>
              <a:rPr lang="pt-PT" dirty="0" err="1"/>
              <a:t>empathize</a:t>
            </a:r>
            <a:r>
              <a:rPr lang="pt-PT" dirty="0"/>
              <a:t> </a:t>
            </a:r>
            <a:r>
              <a:rPr lang="pt-PT" dirty="0" err="1"/>
              <a:t>with</a:t>
            </a:r>
            <a:r>
              <a:rPr lang="pt-PT" dirty="0"/>
              <a:t> </a:t>
            </a:r>
            <a:r>
              <a:rPr lang="pt-PT" dirty="0" err="1"/>
              <a:t>what</a:t>
            </a:r>
            <a:r>
              <a:rPr lang="pt-PT" dirty="0"/>
              <a:t> </a:t>
            </a:r>
            <a:r>
              <a:rPr lang="pt-PT" dirty="0" err="1"/>
              <a:t>we</a:t>
            </a:r>
            <a:r>
              <a:rPr lang="pt-PT" dirty="0"/>
              <a:t> do</a:t>
            </a:r>
          </a:p>
          <a:p>
            <a:r>
              <a:rPr lang="pt-PT" dirty="0"/>
              <a:t>- TRUSTWORTHY: </a:t>
            </a:r>
            <a:r>
              <a:rPr lang="pt-PT" dirty="0" err="1"/>
              <a:t>we</a:t>
            </a:r>
            <a:r>
              <a:rPr lang="pt-PT" dirty="0"/>
              <a:t> </a:t>
            </a:r>
            <a:r>
              <a:rPr lang="pt-PT" dirty="0" err="1"/>
              <a:t>communicate</a:t>
            </a:r>
            <a:r>
              <a:rPr lang="pt-PT" dirty="0"/>
              <a:t> </a:t>
            </a:r>
            <a:r>
              <a:rPr lang="pt-PT" dirty="0" err="1"/>
              <a:t>based</a:t>
            </a:r>
            <a:r>
              <a:rPr lang="pt-PT" dirty="0"/>
              <a:t> </a:t>
            </a:r>
            <a:r>
              <a:rPr lang="pt-PT" dirty="0" err="1"/>
              <a:t>strictly</a:t>
            </a:r>
            <a:r>
              <a:rPr lang="pt-PT" dirty="0"/>
              <a:t> </a:t>
            </a:r>
            <a:r>
              <a:rPr lang="pt-PT" dirty="0" err="1"/>
              <a:t>on</a:t>
            </a:r>
            <a:r>
              <a:rPr lang="pt-PT" dirty="0"/>
              <a:t> </a:t>
            </a:r>
            <a:r>
              <a:rPr lang="pt-PT" dirty="0" err="1"/>
              <a:t>scientific</a:t>
            </a:r>
            <a:r>
              <a:rPr lang="pt-PT" dirty="0"/>
              <a:t> </a:t>
            </a:r>
            <a:r>
              <a:rPr lang="pt-PT" dirty="0" err="1"/>
              <a:t>knowledge</a:t>
            </a:r>
            <a:endParaRPr lang="pt-PT" dirty="0"/>
          </a:p>
          <a:p>
            <a:r>
              <a:rPr lang="pt-PT" dirty="0"/>
              <a:t>- SOCIALLY RELEVANT: </a:t>
            </a:r>
            <a:r>
              <a:rPr lang="pt-PT" dirty="0" err="1"/>
              <a:t>we</a:t>
            </a:r>
            <a:r>
              <a:rPr lang="pt-PT" dirty="0"/>
              <a:t> </a:t>
            </a:r>
            <a:r>
              <a:rPr lang="pt-PT" dirty="0" err="1"/>
              <a:t>engage</a:t>
            </a:r>
            <a:r>
              <a:rPr lang="pt-PT" dirty="0"/>
              <a:t> in </a:t>
            </a:r>
            <a:r>
              <a:rPr lang="pt-PT" dirty="0" err="1"/>
              <a:t>projects</a:t>
            </a:r>
            <a:r>
              <a:rPr lang="pt-PT" dirty="0"/>
              <a:t> </a:t>
            </a:r>
            <a:r>
              <a:rPr lang="pt-PT" dirty="0" err="1"/>
              <a:t>aiming</a:t>
            </a:r>
            <a:r>
              <a:rPr lang="pt-PT" dirty="0"/>
              <a:t> for a </a:t>
            </a:r>
            <a:r>
              <a:rPr lang="pt-PT" dirty="0" err="1"/>
              <a:t>better</a:t>
            </a:r>
            <a:r>
              <a:rPr lang="pt-PT" dirty="0"/>
              <a:t> </a:t>
            </a:r>
            <a:r>
              <a:rPr lang="pt-PT" dirty="0" err="1"/>
              <a:t>world</a:t>
            </a:r>
            <a:r>
              <a:rPr lang="pt-PT" dirty="0"/>
              <a:t>.</a:t>
            </a:r>
          </a:p>
          <a:p>
            <a:endParaRPr lang="pt-PT" dirty="0"/>
          </a:p>
        </p:txBody>
      </p:sp>
      <p:sp>
        <p:nvSpPr>
          <p:cNvPr id="4" name="Marcador de Posição do Número do Diapositivo 3"/>
          <p:cNvSpPr>
            <a:spLocks noGrp="1"/>
          </p:cNvSpPr>
          <p:nvPr>
            <p:ph type="sldNum" sz="quarter" idx="5"/>
          </p:nvPr>
        </p:nvSpPr>
        <p:spPr/>
        <p:txBody>
          <a:bodyPr/>
          <a:lstStyle/>
          <a:p>
            <a:fld id="{8E2CCF1C-ACDA-D04F-99B0-C5515D616A22}" type="slidenum">
              <a:rPr lang="x-none" smtClean="0"/>
              <a:t>1</a:t>
            </a:fld>
            <a:endParaRPr lang="x-none"/>
          </a:p>
        </p:txBody>
      </p:sp>
    </p:spTree>
    <p:extLst>
      <p:ext uri="{BB962C8B-B14F-4D97-AF65-F5344CB8AC3E}">
        <p14:creationId xmlns:p14="http://schemas.microsoft.com/office/powerpoint/2010/main" val="35944950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r>
              <a:rPr lang="pt-PT" dirty="0"/>
              <a:t>- EMPATHIC: </a:t>
            </a:r>
            <a:r>
              <a:rPr lang="pt-PT" dirty="0" err="1"/>
              <a:t>people</a:t>
            </a:r>
            <a:r>
              <a:rPr lang="pt-PT" dirty="0"/>
              <a:t> </a:t>
            </a:r>
            <a:r>
              <a:rPr lang="pt-PT" dirty="0" err="1"/>
              <a:t>should</a:t>
            </a:r>
            <a:r>
              <a:rPr lang="pt-PT" dirty="0"/>
              <a:t> </a:t>
            </a:r>
            <a:r>
              <a:rPr lang="pt-PT" dirty="0" err="1"/>
              <a:t>empathize</a:t>
            </a:r>
            <a:r>
              <a:rPr lang="pt-PT" dirty="0"/>
              <a:t> </a:t>
            </a:r>
            <a:r>
              <a:rPr lang="pt-PT" dirty="0" err="1"/>
              <a:t>with</a:t>
            </a:r>
            <a:r>
              <a:rPr lang="pt-PT" dirty="0"/>
              <a:t> </a:t>
            </a:r>
            <a:r>
              <a:rPr lang="pt-PT" dirty="0" err="1"/>
              <a:t>what</a:t>
            </a:r>
            <a:r>
              <a:rPr lang="pt-PT" dirty="0"/>
              <a:t> </a:t>
            </a:r>
            <a:r>
              <a:rPr lang="pt-PT" dirty="0" err="1"/>
              <a:t>we</a:t>
            </a:r>
            <a:r>
              <a:rPr lang="pt-PT" dirty="0"/>
              <a:t> do</a:t>
            </a:r>
          </a:p>
          <a:p>
            <a:r>
              <a:rPr lang="pt-PT" dirty="0"/>
              <a:t>- TRUSTWORTHY: </a:t>
            </a:r>
            <a:r>
              <a:rPr lang="pt-PT" dirty="0" err="1"/>
              <a:t>we</a:t>
            </a:r>
            <a:r>
              <a:rPr lang="pt-PT" dirty="0"/>
              <a:t> </a:t>
            </a:r>
            <a:r>
              <a:rPr lang="pt-PT" dirty="0" err="1"/>
              <a:t>communicate</a:t>
            </a:r>
            <a:r>
              <a:rPr lang="pt-PT" dirty="0"/>
              <a:t> </a:t>
            </a:r>
            <a:r>
              <a:rPr lang="pt-PT" dirty="0" err="1"/>
              <a:t>based</a:t>
            </a:r>
            <a:r>
              <a:rPr lang="pt-PT" dirty="0"/>
              <a:t> </a:t>
            </a:r>
            <a:r>
              <a:rPr lang="pt-PT" dirty="0" err="1"/>
              <a:t>strictly</a:t>
            </a:r>
            <a:r>
              <a:rPr lang="pt-PT" dirty="0"/>
              <a:t> </a:t>
            </a:r>
            <a:r>
              <a:rPr lang="pt-PT" dirty="0" err="1"/>
              <a:t>on</a:t>
            </a:r>
            <a:r>
              <a:rPr lang="pt-PT" dirty="0"/>
              <a:t> </a:t>
            </a:r>
            <a:r>
              <a:rPr lang="pt-PT" dirty="0" err="1"/>
              <a:t>scientific</a:t>
            </a:r>
            <a:r>
              <a:rPr lang="pt-PT" dirty="0"/>
              <a:t> </a:t>
            </a:r>
            <a:r>
              <a:rPr lang="pt-PT" dirty="0" err="1"/>
              <a:t>knowledge</a:t>
            </a:r>
            <a:endParaRPr lang="pt-PT" dirty="0"/>
          </a:p>
          <a:p>
            <a:r>
              <a:rPr lang="pt-PT" dirty="0"/>
              <a:t>- SOCIALLY RELEVANT: </a:t>
            </a:r>
            <a:r>
              <a:rPr lang="pt-PT" dirty="0" err="1"/>
              <a:t>we</a:t>
            </a:r>
            <a:r>
              <a:rPr lang="pt-PT" dirty="0"/>
              <a:t> </a:t>
            </a:r>
            <a:r>
              <a:rPr lang="pt-PT" dirty="0" err="1"/>
              <a:t>engage</a:t>
            </a:r>
            <a:r>
              <a:rPr lang="pt-PT" dirty="0"/>
              <a:t> in </a:t>
            </a:r>
            <a:r>
              <a:rPr lang="pt-PT" dirty="0" err="1"/>
              <a:t>projects</a:t>
            </a:r>
            <a:r>
              <a:rPr lang="pt-PT" dirty="0"/>
              <a:t> </a:t>
            </a:r>
            <a:r>
              <a:rPr lang="pt-PT" dirty="0" err="1"/>
              <a:t>aiming</a:t>
            </a:r>
            <a:r>
              <a:rPr lang="pt-PT" dirty="0"/>
              <a:t> for a </a:t>
            </a:r>
            <a:r>
              <a:rPr lang="pt-PT" dirty="0" err="1"/>
              <a:t>better</a:t>
            </a:r>
            <a:r>
              <a:rPr lang="pt-PT" dirty="0"/>
              <a:t> </a:t>
            </a:r>
            <a:r>
              <a:rPr lang="pt-PT" dirty="0" err="1"/>
              <a:t>world</a:t>
            </a:r>
            <a:r>
              <a:rPr lang="pt-PT" dirty="0"/>
              <a:t>.</a:t>
            </a:r>
          </a:p>
          <a:p>
            <a:endParaRPr lang="pt-PT" dirty="0"/>
          </a:p>
        </p:txBody>
      </p:sp>
      <p:sp>
        <p:nvSpPr>
          <p:cNvPr id="4" name="Marcador de Posição do Número do Diapositivo 3"/>
          <p:cNvSpPr>
            <a:spLocks noGrp="1"/>
          </p:cNvSpPr>
          <p:nvPr>
            <p:ph type="sldNum" sz="quarter" idx="5"/>
          </p:nvPr>
        </p:nvSpPr>
        <p:spPr/>
        <p:txBody>
          <a:bodyPr/>
          <a:lstStyle/>
          <a:p>
            <a:fld id="{8E2CCF1C-ACDA-D04F-99B0-C5515D616A22}" type="slidenum">
              <a:rPr lang="x-none" smtClean="0"/>
              <a:t>2</a:t>
            </a:fld>
            <a:endParaRPr lang="x-none"/>
          </a:p>
        </p:txBody>
      </p:sp>
    </p:spTree>
    <p:extLst>
      <p:ext uri="{BB962C8B-B14F-4D97-AF65-F5344CB8AC3E}">
        <p14:creationId xmlns:p14="http://schemas.microsoft.com/office/powerpoint/2010/main" val="32151740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r>
              <a:rPr lang="pt-PT" dirty="0" err="1"/>
              <a:t>What</a:t>
            </a:r>
            <a:r>
              <a:rPr lang="pt-PT" dirty="0"/>
              <a:t> can </a:t>
            </a:r>
            <a:r>
              <a:rPr lang="pt-PT" dirty="0" err="1"/>
              <a:t>we</a:t>
            </a:r>
            <a:r>
              <a:rPr lang="pt-PT" dirty="0"/>
              <a:t> do for </a:t>
            </a:r>
            <a:r>
              <a:rPr lang="pt-PT" dirty="0" err="1"/>
              <a:t>you</a:t>
            </a:r>
            <a:r>
              <a:rPr lang="pt-PT" dirty="0"/>
              <a:t>, </a:t>
            </a:r>
            <a:r>
              <a:rPr lang="pt-PT" dirty="0" err="1"/>
              <a:t>and</a:t>
            </a:r>
            <a:r>
              <a:rPr lang="pt-PT" dirty="0"/>
              <a:t> </a:t>
            </a:r>
            <a:r>
              <a:rPr lang="pt-PT" dirty="0" err="1"/>
              <a:t>with</a:t>
            </a:r>
            <a:r>
              <a:rPr lang="pt-PT" dirty="0"/>
              <a:t> </a:t>
            </a:r>
            <a:r>
              <a:rPr lang="pt-PT" dirty="0" err="1"/>
              <a:t>you</a:t>
            </a:r>
            <a:r>
              <a:rPr lang="pt-PT" dirty="0"/>
              <a:t>?</a:t>
            </a:r>
          </a:p>
          <a:p>
            <a:endParaRPr lang="pt-PT" dirty="0"/>
          </a:p>
          <a:p>
            <a:r>
              <a:rPr lang="pt-PT" dirty="0"/>
              <a:t>- </a:t>
            </a:r>
            <a:r>
              <a:rPr lang="pt-PT" dirty="0" err="1"/>
              <a:t>Press</a:t>
            </a:r>
            <a:r>
              <a:rPr lang="pt-PT" dirty="0"/>
              <a:t> </a:t>
            </a:r>
            <a:r>
              <a:rPr lang="pt-PT" dirty="0" err="1"/>
              <a:t>releases</a:t>
            </a:r>
            <a:r>
              <a:rPr lang="pt-PT" dirty="0"/>
              <a:t> / </a:t>
            </a:r>
            <a:r>
              <a:rPr lang="pt-PT" dirty="0" err="1"/>
              <a:t>news</a:t>
            </a:r>
            <a:r>
              <a:rPr lang="pt-PT" dirty="0"/>
              <a:t> </a:t>
            </a:r>
          </a:p>
          <a:p>
            <a:r>
              <a:rPr lang="pt-PT" dirty="0"/>
              <a:t>- </a:t>
            </a:r>
            <a:r>
              <a:rPr lang="pt-PT" dirty="0" err="1"/>
              <a:t>promote</a:t>
            </a:r>
            <a:r>
              <a:rPr lang="pt-PT" dirty="0"/>
              <a:t> </a:t>
            </a:r>
            <a:r>
              <a:rPr lang="pt-PT" dirty="0" err="1"/>
              <a:t>your</a:t>
            </a:r>
            <a:r>
              <a:rPr lang="pt-PT" dirty="0"/>
              <a:t> </a:t>
            </a:r>
            <a:r>
              <a:rPr lang="pt-PT" dirty="0" err="1"/>
              <a:t>work</a:t>
            </a:r>
            <a:r>
              <a:rPr lang="pt-PT" dirty="0"/>
              <a:t> </a:t>
            </a:r>
            <a:r>
              <a:rPr lang="pt-PT" dirty="0" err="1"/>
              <a:t>through</a:t>
            </a:r>
            <a:r>
              <a:rPr lang="pt-PT" dirty="0"/>
              <a:t> social media</a:t>
            </a:r>
          </a:p>
          <a:p>
            <a:r>
              <a:rPr lang="pt-PT" dirty="0"/>
              <a:t>- </a:t>
            </a:r>
            <a:r>
              <a:rPr lang="pt-PT" dirty="0" err="1"/>
              <a:t>clipping</a:t>
            </a:r>
            <a:r>
              <a:rPr lang="pt-PT" dirty="0"/>
              <a:t>: </a:t>
            </a:r>
            <a:r>
              <a:rPr lang="pt-PT" dirty="0" err="1"/>
              <a:t>press</a:t>
            </a:r>
            <a:r>
              <a:rPr lang="pt-PT" dirty="0"/>
              <a:t> kit </a:t>
            </a:r>
            <a:r>
              <a:rPr lang="pt-PT" dirty="0" err="1"/>
              <a:t>and</a:t>
            </a:r>
            <a:r>
              <a:rPr lang="pt-PT" dirty="0"/>
              <a:t> </a:t>
            </a:r>
            <a:r>
              <a:rPr lang="pt-PT" dirty="0" err="1"/>
              <a:t>science</a:t>
            </a:r>
            <a:r>
              <a:rPr lang="pt-PT" dirty="0"/>
              <a:t> experts</a:t>
            </a:r>
          </a:p>
          <a:p>
            <a:r>
              <a:rPr lang="pt-PT" dirty="0"/>
              <a:t>- </a:t>
            </a:r>
            <a:r>
              <a:rPr lang="pt-PT" dirty="0" err="1"/>
              <a:t>graphical</a:t>
            </a:r>
            <a:r>
              <a:rPr lang="pt-PT" dirty="0"/>
              <a:t> </a:t>
            </a:r>
            <a:r>
              <a:rPr lang="pt-PT" dirty="0" err="1"/>
              <a:t>works</a:t>
            </a:r>
            <a:r>
              <a:rPr lang="pt-PT" dirty="0"/>
              <a:t> </a:t>
            </a:r>
            <a:r>
              <a:rPr lang="pt-PT" dirty="0" err="1"/>
              <a:t>and</a:t>
            </a:r>
            <a:r>
              <a:rPr lang="pt-PT" dirty="0"/>
              <a:t> design</a:t>
            </a:r>
          </a:p>
          <a:p>
            <a:r>
              <a:rPr lang="pt-PT" dirty="0"/>
              <a:t>- </a:t>
            </a:r>
            <a:r>
              <a:rPr lang="pt-PT" dirty="0" err="1"/>
              <a:t>support</a:t>
            </a:r>
            <a:r>
              <a:rPr lang="pt-PT" dirty="0"/>
              <a:t> </a:t>
            </a:r>
            <a:r>
              <a:rPr lang="pt-PT" dirty="0" err="1"/>
              <a:t>you</a:t>
            </a:r>
            <a:r>
              <a:rPr lang="pt-PT" dirty="0"/>
              <a:t> in </a:t>
            </a:r>
            <a:r>
              <a:rPr lang="pt-PT" dirty="0" err="1"/>
              <a:t>the</a:t>
            </a:r>
            <a:r>
              <a:rPr lang="pt-PT" dirty="0"/>
              <a:t> </a:t>
            </a:r>
            <a:r>
              <a:rPr lang="pt-PT" dirty="0" err="1"/>
              <a:t>correct</a:t>
            </a:r>
            <a:r>
              <a:rPr lang="pt-PT" dirty="0"/>
              <a:t> use </a:t>
            </a:r>
            <a:r>
              <a:rPr lang="pt-PT" dirty="0" err="1"/>
              <a:t>of</a:t>
            </a:r>
            <a:r>
              <a:rPr lang="pt-PT" dirty="0"/>
              <a:t> </a:t>
            </a:r>
            <a:r>
              <a:rPr lang="pt-PT" dirty="0" err="1"/>
              <a:t>the</a:t>
            </a:r>
            <a:r>
              <a:rPr lang="pt-PT" dirty="0"/>
              <a:t> Ciências visual </a:t>
            </a:r>
            <a:r>
              <a:rPr lang="pt-PT" dirty="0" err="1"/>
              <a:t>identity</a:t>
            </a:r>
            <a:r>
              <a:rPr lang="pt-PT" dirty="0"/>
              <a:t> </a:t>
            </a:r>
            <a:r>
              <a:rPr lang="pt-PT" dirty="0" err="1"/>
              <a:t>and</a:t>
            </a:r>
            <a:r>
              <a:rPr lang="pt-PT" dirty="0"/>
              <a:t> </a:t>
            </a:r>
            <a:r>
              <a:rPr lang="pt-PT" dirty="0" err="1"/>
              <a:t>brand</a:t>
            </a:r>
            <a:endParaRPr lang="pt-PT" dirty="0"/>
          </a:p>
          <a:p>
            <a:r>
              <a:rPr lang="pt-PT" dirty="0"/>
              <a:t>- </a:t>
            </a:r>
            <a:r>
              <a:rPr lang="pt-PT" dirty="0" err="1"/>
              <a:t>produce</a:t>
            </a:r>
            <a:r>
              <a:rPr lang="pt-PT" dirty="0"/>
              <a:t> vídeos </a:t>
            </a:r>
            <a:r>
              <a:rPr lang="pt-PT" dirty="0" err="1"/>
              <a:t>and</a:t>
            </a:r>
            <a:r>
              <a:rPr lang="pt-PT" dirty="0"/>
              <a:t> </a:t>
            </a:r>
            <a:r>
              <a:rPr lang="pt-PT" dirty="0" err="1"/>
              <a:t>reports</a:t>
            </a:r>
            <a:r>
              <a:rPr lang="pt-PT" dirty="0"/>
              <a:t> </a:t>
            </a:r>
          </a:p>
          <a:p>
            <a:r>
              <a:rPr lang="pt-PT" dirty="0"/>
              <a:t>- </a:t>
            </a:r>
            <a:r>
              <a:rPr lang="pt-PT" dirty="0" err="1"/>
              <a:t>LCDs</a:t>
            </a:r>
            <a:r>
              <a:rPr lang="pt-PT" dirty="0"/>
              <a:t> </a:t>
            </a:r>
            <a:r>
              <a:rPr lang="pt-PT" dirty="0" err="1"/>
              <a:t>and</a:t>
            </a:r>
            <a:r>
              <a:rPr lang="pt-PT" dirty="0"/>
              <a:t> </a:t>
            </a:r>
            <a:r>
              <a:rPr lang="pt-PT" dirty="0" err="1"/>
              <a:t>exhibitions</a:t>
            </a:r>
            <a:endParaRPr lang="pt-PT" dirty="0"/>
          </a:p>
          <a:p>
            <a:endParaRPr lang="pt-PT" dirty="0"/>
          </a:p>
        </p:txBody>
      </p:sp>
      <p:sp>
        <p:nvSpPr>
          <p:cNvPr id="4" name="Marcador de Posição do Número do Diapositivo 3"/>
          <p:cNvSpPr>
            <a:spLocks noGrp="1"/>
          </p:cNvSpPr>
          <p:nvPr>
            <p:ph type="sldNum" sz="quarter" idx="5"/>
          </p:nvPr>
        </p:nvSpPr>
        <p:spPr/>
        <p:txBody>
          <a:bodyPr/>
          <a:lstStyle/>
          <a:p>
            <a:fld id="{8E2CCF1C-ACDA-D04F-99B0-C5515D616A22}" type="slidenum">
              <a:rPr lang="x-none" smtClean="0"/>
              <a:t>3</a:t>
            </a:fld>
            <a:endParaRPr lang="x-none"/>
          </a:p>
        </p:txBody>
      </p:sp>
    </p:spTree>
    <p:extLst>
      <p:ext uri="{BB962C8B-B14F-4D97-AF65-F5344CB8AC3E}">
        <p14:creationId xmlns:p14="http://schemas.microsoft.com/office/powerpoint/2010/main" val="37166377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pPr algn="just"/>
            <a:r>
              <a:rPr lang="en-GB" sz="1400" dirty="0"/>
              <a:t>The Faculty’s logo:</a:t>
            </a:r>
          </a:p>
          <a:p>
            <a:pPr algn="just"/>
            <a:r>
              <a:rPr lang="en-GB" sz="1400" dirty="0"/>
              <a:t>// Is the official graphic mean for public recognition of </a:t>
            </a:r>
            <a:r>
              <a:rPr lang="en-GB" sz="1400" dirty="0" err="1"/>
              <a:t>Ciências</a:t>
            </a:r>
            <a:r>
              <a:rPr lang="en-GB" sz="1400" dirty="0"/>
              <a:t>.</a:t>
            </a:r>
          </a:p>
          <a:p>
            <a:pPr algn="just"/>
            <a:r>
              <a:rPr lang="en-GB" sz="1400" dirty="0"/>
              <a:t>// Is directly associated to the “brand” </a:t>
            </a:r>
            <a:r>
              <a:rPr lang="en-GB" sz="1400" dirty="0" err="1"/>
              <a:t>Ciências</a:t>
            </a:r>
            <a:r>
              <a:rPr lang="en-GB" sz="1400" dirty="0"/>
              <a:t> </a:t>
            </a:r>
            <a:r>
              <a:rPr lang="en-GB" sz="1400" dirty="0" err="1"/>
              <a:t>Ulisboa</a:t>
            </a:r>
            <a:r>
              <a:rPr lang="en-GB" sz="1400" dirty="0"/>
              <a:t>.</a:t>
            </a:r>
          </a:p>
          <a:p>
            <a:pPr algn="just"/>
            <a:endParaRPr lang="en-GB" sz="1400" dirty="0"/>
          </a:p>
          <a:p>
            <a:pPr algn="just"/>
            <a:r>
              <a:rPr lang="en-GB" sz="1400" dirty="0"/>
              <a:t>IT MUST BE USED:</a:t>
            </a:r>
          </a:p>
          <a:p>
            <a:pPr algn="just"/>
            <a:r>
              <a:rPr lang="en-GB" sz="1400" dirty="0"/>
              <a:t>in all official presentation using the </a:t>
            </a:r>
            <a:r>
              <a:rPr lang="en-GB" sz="1400" dirty="0" err="1"/>
              <a:t>Ciências</a:t>
            </a:r>
            <a:r>
              <a:rPr lang="en-GB" sz="1400" dirty="0"/>
              <a:t> affiliation.</a:t>
            </a:r>
          </a:p>
          <a:p>
            <a:pPr algn="just"/>
            <a:r>
              <a:rPr lang="en-GB" sz="1400" dirty="0"/>
              <a:t>on websites approved by </a:t>
            </a:r>
            <a:r>
              <a:rPr lang="en-GB" sz="1400" dirty="0" err="1"/>
              <a:t>Ciências</a:t>
            </a:r>
            <a:r>
              <a:rPr lang="en-GB" sz="1400" dirty="0"/>
              <a:t> – </a:t>
            </a:r>
          </a:p>
          <a:p>
            <a:pPr algn="just"/>
            <a:r>
              <a:rPr lang="en-GB" sz="1400" dirty="0"/>
              <a:t>IT MUST NOT BE USED:</a:t>
            </a:r>
          </a:p>
          <a:p>
            <a:pPr algn="just"/>
            <a:r>
              <a:rPr lang="en-GB" sz="1400" dirty="0"/>
              <a:t>for personal purposes (for example in personal sites or associated to personal opinions)</a:t>
            </a:r>
          </a:p>
          <a:p>
            <a:pPr algn="just"/>
            <a:endParaRPr lang="en-GB" sz="1400" dirty="0"/>
          </a:p>
          <a:p>
            <a:pPr algn="l" fontAlgn="base"/>
            <a:r>
              <a:rPr lang="en-GB" sz="1400" dirty="0"/>
              <a:t>On our website, after you’ve made login with your e-mail and password, you can access our </a:t>
            </a:r>
            <a:r>
              <a:rPr lang="pt-PT" sz="2000" b="1" i="0" dirty="0">
                <a:solidFill>
                  <a:srgbClr val="000000"/>
                </a:solidFill>
                <a:effectLst/>
                <a:latin typeface="sofia_probold"/>
              </a:rPr>
              <a:t>Visual </a:t>
            </a:r>
            <a:r>
              <a:rPr lang="pt-PT" sz="2000" b="1" i="0" dirty="0" err="1">
                <a:solidFill>
                  <a:srgbClr val="000000"/>
                </a:solidFill>
                <a:effectLst/>
                <a:latin typeface="sofia_probold"/>
              </a:rPr>
              <a:t>Identi,ty</a:t>
            </a:r>
            <a:r>
              <a:rPr lang="pt-PT" sz="2000" b="1" i="0" dirty="0">
                <a:solidFill>
                  <a:srgbClr val="000000"/>
                </a:solidFill>
                <a:effectLst/>
                <a:latin typeface="sofia_probold"/>
              </a:rPr>
              <a:t> </a:t>
            </a:r>
            <a:r>
              <a:rPr lang="pt-PT" sz="2000" b="1" i="0" dirty="0" err="1">
                <a:solidFill>
                  <a:srgbClr val="000000"/>
                </a:solidFill>
                <a:effectLst/>
                <a:latin typeface="sofia_probold"/>
              </a:rPr>
              <a:t>and</a:t>
            </a:r>
            <a:r>
              <a:rPr lang="pt-PT" sz="2000" b="1" i="0" dirty="0">
                <a:solidFill>
                  <a:srgbClr val="000000"/>
                </a:solidFill>
                <a:effectLst/>
                <a:latin typeface="sofia_probold"/>
              </a:rPr>
              <a:t> </a:t>
            </a:r>
            <a:r>
              <a:rPr lang="pt-PT" sz="2000" b="1" i="0" dirty="0" err="1">
                <a:solidFill>
                  <a:srgbClr val="000000"/>
                </a:solidFill>
                <a:effectLst/>
                <a:latin typeface="sofia_probold"/>
              </a:rPr>
              <a:t>Graphic</a:t>
            </a:r>
            <a:r>
              <a:rPr lang="pt-PT" sz="2000" b="1" i="0" dirty="0">
                <a:solidFill>
                  <a:srgbClr val="000000"/>
                </a:solidFill>
                <a:effectLst/>
                <a:latin typeface="sofia_probold"/>
              </a:rPr>
              <a:t> Standards</a:t>
            </a:r>
            <a:r>
              <a:rPr lang="pt-PT" sz="2000" b="0" i="0" dirty="0">
                <a:solidFill>
                  <a:srgbClr val="000000"/>
                </a:solidFill>
                <a:effectLst/>
                <a:latin typeface="sofia_probold"/>
              </a:rPr>
              <a:t>, in </a:t>
            </a:r>
            <a:r>
              <a:rPr lang="pt-PT" sz="2000" b="0" i="0" dirty="0" err="1">
                <a:solidFill>
                  <a:srgbClr val="000000"/>
                </a:solidFill>
                <a:effectLst/>
                <a:latin typeface="sofia_probold"/>
              </a:rPr>
              <a:t>which</a:t>
            </a:r>
            <a:r>
              <a:rPr lang="pt-PT" sz="2000" b="0" i="0" dirty="0">
                <a:solidFill>
                  <a:srgbClr val="000000"/>
                </a:solidFill>
                <a:effectLst/>
                <a:latin typeface="sofia_probold"/>
              </a:rPr>
              <a:t> </a:t>
            </a:r>
            <a:r>
              <a:rPr lang="pt-PT" sz="2000" b="0" i="0" dirty="0" err="1">
                <a:solidFill>
                  <a:srgbClr val="000000"/>
                </a:solidFill>
                <a:effectLst/>
                <a:latin typeface="sofia_probold"/>
              </a:rPr>
              <a:t>you</a:t>
            </a:r>
            <a:r>
              <a:rPr lang="pt-PT" sz="2000" b="0" i="0" dirty="0">
                <a:solidFill>
                  <a:srgbClr val="000000"/>
                </a:solidFill>
                <a:effectLst/>
                <a:latin typeface="sofia_probold"/>
              </a:rPr>
              <a:t> </a:t>
            </a:r>
            <a:r>
              <a:rPr lang="pt-PT" sz="2000" b="0" i="0" dirty="0" err="1">
                <a:solidFill>
                  <a:srgbClr val="000000"/>
                </a:solidFill>
                <a:effectLst/>
                <a:latin typeface="sofia_probold"/>
              </a:rPr>
              <a:t>find</a:t>
            </a:r>
            <a:r>
              <a:rPr lang="pt-PT" sz="2000" b="0" i="0" dirty="0">
                <a:solidFill>
                  <a:srgbClr val="000000"/>
                </a:solidFill>
                <a:effectLst/>
                <a:latin typeface="sofia_probold"/>
              </a:rPr>
              <a:t> </a:t>
            </a:r>
            <a:r>
              <a:rPr lang="pt-PT" sz="2000" b="0" i="0" dirty="0" err="1">
                <a:solidFill>
                  <a:srgbClr val="000000"/>
                </a:solidFill>
                <a:effectLst/>
                <a:latin typeface="sofia_probold"/>
              </a:rPr>
              <a:t>info</a:t>
            </a:r>
            <a:r>
              <a:rPr lang="pt-PT" sz="2000" b="0" i="0" dirty="0">
                <a:solidFill>
                  <a:srgbClr val="000000"/>
                </a:solidFill>
                <a:effectLst/>
                <a:latin typeface="sofia_probold"/>
              </a:rPr>
              <a:t> </a:t>
            </a:r>
            <a:r>
              <a:rPr lang="pt-PT" sz="2000" b="0" i="0" dirty="0" err="1">
                <a:solidFill>
                  <a:srgbClr val="000000"/>
                </a:solidFill>
                <a:effectLst/>
                <a:latin typeface="sofia_probold"/>
              </a:rPr>
              <a:t>about</a:t>
            </a:r>
            <a:r>
              <a:rPr lang="pt-PT" sz="2000" b="0" i="0" dirty="0">
                <a:solidFill>
                  <a:srgbClr val="000000"/>
                </a:solidFill>
                <a:effectLst/>
                <a:latin typeface="sofia_probold"/>
              </a:rPr>
              <a:t> </a:t>
            </a:r>
            <a:r>
              <a:rPr lang="pt-PT" sz="2000" b="0" i="0" dirty="0" err="1">
                <a:solidFill>
                  <a:srgbClr val="000000"/>
                </a:solidFill>
                <a:effectLst/>
                <a:latin typeface="sofia_probold"/>
              </a:rPr>
              <a:t>creating</a:t>
            </a:r>
            <a:r>
              <a:rPr lang="pt-PT" sz="2000" b="0" i="0" dirty="0">
                <a:solidFill>
                  <a:srgbClr val="000000"/>
                </a:solidFill>
                <a:effectLst/>
                <a:latin typeface="sofia_probold"/>
              </a:rPr>
              <a:t> websites for </a:t>
            </a:r>
            <a:r>
              <a:rPr lang="pt-PT" sz="2000" b="0" i="0" dirty="0" err="1">
                <a:solidFill>
                  <a:srgbClr val="000000"/>
                </a:solidFill>
                <a:effectLst/>
                <a:latin typeface="sofia_probold"/>
              </a:rPr>
              <a:t>Departments</a:t>
            </a:r>
            <a:r>
              <a:rPr lang="pt-PT" sz="2000" b="0" i="0" dirty="0">
                <a:solidFill>
                  <a:srgbClr val="000000"/>
                </a:solidFill>
                <a:effectLst/>
                <a:latin typeface="sofia_probold"/>
              </a:rPr>
              <a:t>, </a:t>
            </a:r>
            <a:r>
              <a:rPr lang="pt-PT" sz="2000" b="0" i="0" dirty="0" err="1">
                <a:solidFill>
                  <a:srgbClr val="000000"/>
                </a:solidFill>
                <a:effectLst/>
                <a:latin typeface="sofia_probold"/>
              </a:rPr>
              <a:t>courses</a:t>
            </a:r>
            <a:r>
              <a:rPr lang="pt-PT" sz="2000" b="0" i="0" dirty="0">
                <a:solidFill>
                  <a:srgbClr val="000000"/>
                </a:solidFill>
                <a:effectLst/>
                <a:latin typeface="sofia_probold"/>
              </a:rPr>
              <a:t>, R&amp;D </a:t>
            </a:r>
            <a:r>
              <a:rPr lang="pt-PT" sz="2000" b="0" i="0" dirty="0" err="1">
                <a:solidFill>
                  <a:srgbClr val="000000"/>
                </a:solidFill>
                <a:effectLst/>
                <a:latin typeface="sofia_probold"/>
              </a:rPr>
              <a:t>units</a:t>
            </a:r>
            <a:r>
              <a:rPr lang="pt-PT" sz="2000" b="0" i="0" dirty="0">
                <a:solidFill>
                  <a:srgbClr val="000000"/>
                </a:solidFill>
                <a:effectLst/>
                <a:latin typeface="sofia_probold"/>
              </a:rPr>
              <a:t>, </a:t>
            </a:r>
            <a:r>
              <a:rPr lang="pt-PT" sz="2000" b="0" i="0" dirty="0" err="1">
                <a:solidFill>
                  <a:srgbClr val="000000"/>
                </a:solidFill>
                <a:effectLst/>
                <a:latin typeface="sofia_probold"/>
              </a:rPr>
              <a:t>about</a:t>
            </a:r>
            <a:r>
              <a:rPr lang="pt-PT" sz="2000" b="0" i="0" dirty="0">
                <a:solidFill>
                  <a:srgbClr val="000000"/>
                </a:solidFill>
                <a:effectLst/>
                <a:latin typeface="sofia_probold"/>
              </a:rPr>
              <a:t> </a:t>
            </a:r>
            <a:r>
              <a:rPr lang="pt-PT" sz="2000" b="0" i="0" dirty="0" err="1">
                <a:solidFill>
                  <a:srgbClr val="000000"/>
                </a:solidFill>
                <a:effectLst/>
                <a:latin typeface="sofia_probold"/>
              </a:rPr>
              <a:t>how</a:t>
            </a:r>
            <a:r>
              <a:rPr lang="pt-PT" sz="2000" b="0" i="0" dirty="0">
                <a:solidFill>
                  <a:srgbClr val="000000"/>
                </a:solidFill>
                <a:effectLst/>
                <a:latin typeface="sofia_probold"/>
              </a:rPr>
              <a:t> </a:t>
            </a:r>
            <a:r>
              <a:rPr lang="pt-PT" sz="2000" b="0" i="0" dirty="0" err="1">
                <a:solidFill>
                  <a:srgbClr val="000000"/>
                </a:solidFill>
                <a:effectLst/>
                <a:latin typeface="sofia_probold"/>
              </a:rPr>
              <a:t>you</a:t>
            </a:r>
            <a:r>
              <a:rPr lang="pt-PT" sz="2000" b="0" i="0" dirty="0">
                <a:solidFill>
                  <a:srgbClr val="000000"/>
                </a:solidFill>
                <a:effectLst/>
                <a:latin typeface="sofia_probold"/>
              </a:rPr>
              <a:t> can </a:t>
            </a:r>
            <a:r>
              <a:rPr lang="pt-PT" sz="2000" b="0" i="0" dirty="0" err="1">
                <a:solidFill>
                  <a:srgbClr val="000000"/>
                </a:solidFill>
                <a:effectLst/>
                <a:latin typeface="sofia_probold"/>
              </a:rPr>
              <a:t>promote</a:t>
            </a:r>
            <a:r>
              <a:rPr lang="pt-PT" sz="2000" b="0" i="0" dirty="0">
                <a:solidFill>
                  <a:srgbClr val="000000"/>
                </a:solidFill>
                <a:effectLst/>
                <a:latin typeface="sofia_probold"/>
              </a:rPr>
              <a:t> </a:t>
            </a:r>
            <a:r>
              <a:rPr lang="pt-PT" sz="2000" b="0" i="0" dirty="0" err="1">
                <a:solidFill>
                  <a:srgbClr val="000000"/>
                </a:solidFill>
                <a:effectLst/>
                <a:latin typeface="sofia_probold"/>
              </a:rPr>
              <a:t>the</a:t>
            </a:r>
            <a:r>
              <a:rPr lang="pt-PT" sz="2000" b="0" i="0" dirty="0">
                <a:solidFill>
                  <a:srgbClr val="000000"/>
                </a:solidFill>
                <a:effectLst/>
                <a:latin typeface="sofia_probold"/>
              </a:rPr>
              <a:t> </a:t>
            </a:r>
            <a:r>
              <a:rPr lang="pt-PT" sz="2000" b="0" i="0" dirty="0" err="1">
                <a:solidFill>
                  <a:srgbClr val="000000"/>
                </a:solidFill>
                <a:effectLst/>
                <a:latin typeface="sofia_probold"/>
              </a:rPr>
              <a:t>Faculty</a:t>
            </a:r>
            <a:r>
              <a:rPr lang="pt-PT" sz="2000" b="0" i="0" dirty="0">
                <a:solidFill>
                  <a:srgbClr val="000000"/>
                </a:solidFill>
                <a:effectLst/>
                <a:latin typeface="sofia_probold"/>
              </a:rPr>
              <a:t> </a:t>
            </a:r>
            <a:r>
              <a:rPr lang="pt-PT" sz="2000" b="0" i="0" dirty="0" err="1">
                <a:solidFill>
                  <a:srgbClr val="000000"/>
                </a:solidFill>
                <a:effectLst/>
                <a:latin typeface="sofia_probold"/>
              </a:rPr>
              <a:t>on</a:t>
            </a:r>
            <a:r>
              <a:rPr lang="pt-PT" sz="2000" b="0" i="0" dirty="0">
                <a:solidFill>
                  <a:srgbClr val="000000"/>
                </a:solidFill>
                <a:effectLst/>
                <a:latin typeface="sofia_probold"/>
              </a:rPr>
              <a:t> </a:t>
            </a:r>
            <a:r>
              <a:rPr lang="pt-PT" sz="2000" b="0" i="0" dirty="0" err="1">
                <a:solidFill>
                  <a:srgbClr val="000000"/>
                </a:solidFill>
                <a:effectLst/>
                <a:latin typeface="sofia_probold"/>
              </a:rPr>
              <a:t>the</a:t>
            </a:r>
            <a:r>
              <a:rPr lang="pt-PT" sz="2000" b="0" i="0" dirty="0">
                <a:solidFill>
                  <a:srgbClr val="000000"/>
                </a:solidFill>
                <a:effectLst/>
                <a:latin typeface="sofia_probold"/>
              </a:rPr>
              <a:t> web, </a:t>
            </a:r>
            <a:r>
              <a:rPr lang="pt-PT" sz="2000" b="0" i="0" dirty="0" err="1">
                <a:solidFill>
                  <a:srgbClr val="000000"/>
                </a:solidFill>
                <a:effectLst/>
                <a:latin typeface="sofia_probold"/>
              </a:rPr>
              <a:t>instructions</a:t>
            </a:r>
            <a:r>
              <a:rPr lang="pt-PT" sz="2000" b="0" i="0" dirty="0">
                <a:solidFill>
                  <a:srgbClr val="000000"/>
                </a:solidFill>
                <a:effectLst/>
                <a:latin typeface="sofia_probold"/>
              </a:rPr>
              <a:t> </a:t>
            </a:r>
            <a:r>
              <a:rPr lang="pt-PT" sz="2000" b="0" i="0" dirty="0" err="1">
                <a:solidFill>
                  <a:srgbClr val="000000"/>
                </a:solidFill>
                <a:effectLst/>
                <a:latin typeface="sofia_probold"/>
              </a:rPr>
              <a:t>on</a:t>
            </a:r>
            <a:r>
              <a:rPr lang="pt-PT" sz="2000" b="0" i="0" dirty="0">
                <a:solidFill>
                  <a:srgbClr val="000000"/>
                </a:solidFill>
                <a:effectLst/>
                <a:latin typeface="sofia_probold"/>
              </a:rPr>
              <a:t> </a:t>
            </a:r>
            <a:r>
              <a:rPr lang="pt-PT" sz="2000" b="0" i="0" dirty="0" err="1">
                <a:solidFill>
                  <a:srgbClr val="000000"/>
                </a:solidFill>
                <a:effectLst/>
                <a:latin typeface="sofia_probold"/>
              </a:rPr>
              <a:t>how</a:t>
            </a:r>
            <a:r>
              <a:rPr lang="pt-PT" sz="2000" b="0" i="0" dirty="0">
                <a:solidFill>
                  <a:srgbClr val="000000"/>
                </a:solidFill>
                <a:effectLst/>
                <a:latin typeface="sofia_probold"/>
              </a:rPr>
              <a:t> to Setup </a:t>
            </a:r>
            <a:r>
              <a:rPr lang="pt-PT" sz="2000" b="0" i="0" dirty="0" err="1">
                <a:solidFill>
                  <a:srgbClr val="000000"/>
                </a:solidFill>
                <a:effectLst/>
                <a:latin typeface="sofia_probold"/>
              </a:rPr>
              <a:t>your</a:t>
            </a:r>
            <a:r>
              <a:rPr lang="pt-PT" sz="2000" b="0" i="0" dirty="0">
                <a:solidFill>
                  <a:srgbClr val="000000"/>
                </a:solidFill>
                <a:effectLst/>
                <a:latin typeface="sofia_probold"/>
              </a:rPr>
              <a:t> e-mail </a:t>
            </a:r>
            <a:r>
              <a:rPr lang="pt-PT" sz="2000" b="0" i="0" dirty="0" err="1">
                <a:solidFill>
                  <a:srgbClr val="000000"/>
                </a:solidFill>
                <a:effectLst/>
                <a:latin typeface="sofia_probold"/>
              </a:rPr>
              <a:t>signatures</a:t>
            </a:r>
            <a:r>
              <a:rPr lang="pt-PT" sz="2000" b="0" i="0" dirty="0">
                <a:solidFill>
                  <a:srgbClr val="000000"/>
                </a:solidFill>
                <a:effectLst/>
                <a:latin typeface="sofia_probold"/>
              </a:rPr>
              <a:t>, </a:t>
            </a:r>
            <a:r>
              <a:rPr lang="pt-PT" sz="2000" b="0" i="0" dirty="0" err="1">
                <a:solidFill>
                  <a:srgbClr val="000000"/>
                </a:solidFill>
                <a:effectLst/>
                <a:latin typeface="sofia_probold"/>
              </a:rPr>
              <a:t>among</a:t>
            </a:r>
            <a:r>
              <a:rPr lang="pt-PT" sz="2000" b="0" i="0" dirty="0">
                <a:solidFill>
                  <a:srgbClr val="000000"/>
                </a:solidFill>
                <a:effectLst/>
                <a:latin typeface="sofia_probold"/>
              </a:rPr>
              <a:t> </a:t>
            </a:r>
            <a:r>
              <a:rPr lang="pt-PT" sz="2000" b="0" i="0" dirty="0" err="1">
                <a:solidFill>
                  <a:srgbClr val="000000"/>
                </a:solidFill>
                <a:effectLst/>
                <a:latin typeface="sofia_probold"/>
              </a:rPr>
              <a:t>other</a:t>
            </a:r>
            <a:r>
              <a:rPr lang="pt-PT" sz="2000" b="0" i="0" dirty="0">
                <a:solidFill>
                  <a:srgbClr val="000000"/>
                </a:solidFill>
                <a:effectLst/>
                <a:latin typeface="sofia_probold"/>
              </a:rPr>
              <a:t> importante </a:t>
            </a:r>
            <a:r>
              <a:rPr lang="pt-PT" sz="2000" b="0" i="0" dirty="0" err="1">
                <a:solidFill>
                  <a:srgbClr val="000000"/>
                </a:solidFill>
                <a:effectLst/>
                <a:latin typeface="sofia_probold"/>
              </a:rPr>
              <a:t>aspects</a:t>
            </a:r>
            <a:r>
              <a:rPr lang="pt-PT" sz="2000" b="0" i="0" dirty="0">
                <a:solidFill>
                  <a:srgbClr val="000000"/>
                </a:solidFill>
                <a:effectLst/>
                <a:latin typeface="sofia_probold"/>
              </a:rPr>
              <a:t>. </a:t>
            </a:r>
            <a:r>
              <a:rPr lang="pt-PT" sz="2000" b="0" i="0" dirty="0" err="1">
                <a:solidFill>
                  <a:srgbClr val="000000"/>
                </a:solidFill>
                <a:effectLst/>
                <a:latin typeface="sofia_probold"/>
              </a:rPr>
              <a:t>Once</a:t>
            </a:r>
            <a:r>
              <a:rPr lang="pt-PT" sz="2000" b="0" i="0" dirty="0">
                <a:solidFill>
                  <a:srgbClr val="000000"/>
                </a:solidFill>
                <a:effectLst/>
                <a:latin typeface="sofia_probold"/>
              </a:rPr>
              <a:t> </a:t>
            </a:r>
            <a:r>
              <a:rPr lang="pt-PT" sz="2000" b="0" i="0" dirty="0" err="1">
                <a:solidFill>
                  <a:srgbClr val="000000"/>
                </a:solidFill>
                <a:effectLst/>
                <a:latin typeface="sofia_probold"/>
              </a:rPr>
              <a:t>you’ve</a:t>
            </a:r>
            <a:r>
              <a:rPr lang="pt-PT" sz="2000" b="0" i="0" dirty="0">
                <a:solidFill>
                  <a:srgbClr val="000000"/>
                </a:solidFill>
                <a:effectLst/>
                <a:latin typeface="sofia_probold"/>
              </a:rPr>
              <a:t> </a:t>
            </a:r>
            <a:r>
              <a:rPr lang="pt-PT" sz="2000" b="0" i="0" dirty="0" err="1">
                <a:solidFill>
                  <a:srgbClr val="000000"/>
                </a:solidFill>
                <a:effectLst/>
                <a:latin typeface="sofia_probold"/>
              </a:rPr>
              <a:t>made</a:t>
            </a:r>
            <a:r>
              <a:rPr lang="pt-PT" sz="2000" b="0" i="0" dirty="0">
                <a:solidFill>
                  <a:srgbClr val="000000"/>
                </a:solidFill>
                <a:effectLst/>
                <a:latin typeface="sofia_probold"/>
              </a:rPr>
              <a:t> login, </a:t>
            </a:r>
            <a:r>
              <a:rPr lang="pt-PT" sz="2000" b="0" i="0" dirty="0" err="1">
                <a:solidFill>
                  <a:srgbClr val="000000"/>
                </a:solidFill>
                <a:effectLst/>
                <a:latin typeface="sofia_probold"/>
              </a:rPr>
              <a:t>you</a:t>
            </a:r>
            <a:r>
              <a:rPr lang="pt-PT" sz="2000" b="0" i="0" dirty="0">
                <a:solidFill>
                  <a:srgbClr val="000000"/>
                </a:solidFill>
                <a:effectLst/>
                <a:latin typeface="sofia_probold"/>
              </a:rPr>
              <a:t> </a:t>
            </a:r>
            <a:r>
              <a:rPr lang="pt-PT" sz="2000" b="0" i="0" dirty="0" err="1">
                <a:solidFill>
                  <a:srgbClr val="000000"/>
                </a:solidFill>
                <a:effectLst/>
                <a:latin typeface="sofia_probold"/>
              </a:rPr>
              <a:t>also</a:t>
            </a:r>
            <a:r>
              <a:rPr lang="pt-PT" sz="2000" b="0" i="0" dirty="0">
                <a:solidFill>
                  <a:srgbClr val="000000"/>
                </a:solidFill>
                <a:effectLst/>
                <a:latin typeface="sofia_probold"/>
              </a:rPr>
              <a:t> </a:t>
            </a:r>
            <a:r>
              <a:rPr lang="pt-PT" sz="2000" b="0" i="0" dirty="0" err="1">
                <a:solidFill>
                  <a:srgbClr val="000000"/>
                </a:solidFill>
                <a:effectLst/>
                <a:latin typeface="sofia_probold"/>
              </a:rPr>
              <a:t>have</a:t>
            </a:r>
            <a:r>
              <a:rPr lang="pt-PT" sz="2000" b="0" i="0" dirty="0">
                <a:solidFill>
                  <a:srgbClr val="000000"/>
                </a:solidFill>
                <a:effectLst/>
                <a:latin typeface="sofia_probold"/>
              </a:rPr>
              <a:t> </a:t>
            </a:r>
            <a:r>
              <a:rPr lang="pt-PT" sz="2000" b="0" i="0" dirty="0" err="1">
                <a:solidFill>
                  <a:srgbClr val="000000"/>
                </a:solidFill>
                <a:effectLst/>
                <a:latin typeface="sofia_probold"/>
              </a:rPr>
              <a:t>access</a:t>
            </a:r>
            <a:r>
              <a:rPr lang="pt-PT" sz="2000" b="0" i="0" dirty="0">
                <a:solidFill>
                  <a:srgbClr val="000000"/>
                </a:solidFill>
                <a:effectLst/>
                <a:latin typeface="sofia_probold"/>
              </a:rPr>
              <a:t> </a:t>
            </a:r>
            <a:r>
              <a:rPr lang="pt-PT" sz="2000" b="0" i="0" dirty="0" err="1">
                <a:solidFill>
                  <a:srgbClr val="000000"/>
                </a:solidFill>
                <a:effectLst/>
                <a:latin typeface="sofia_probold"/>
              </a:rPr>
              <a:t>on</a:t>
            </a:r>
            <a:r>
              <a:rPr lang="pt-PT" sz="2000" b="0" i="0" dirty="0">
                <a:solidFill>
                  <a:srgbClr val="000000"/>
                </a:solidFill>
                <a:effectLst/>
                <a:latin typeface="sofia_probold"/>
              </a:rPr>
              <a:t> </a:t>
            </a:r>
            <a:r>
              <a:rPr lang="pt-PT" sz="2000" b="0" i="0" dirty="0" err="1">
                <a:solidFill>
                  <a:srgbClr val="000000"/>
                </a:solidFill>
                <a:effectLst/>
                <a:latin typeface="sofia_probold"/>
              </a:rPr>
              <a:t>this</a:t>
            </a:r>
            <a:r>
              <a:rPr lang="pt-PT" sz="2000" b="0" i="0" dirty="0">
                <a:solidFill>
                  <a:srgbClr val="000000"/>
                </a:solidFill>
                <a:effectLst/>
                <a:latin typeface="sofia_probold"/>
              </a:rPr>
              <a:t> </a:t>
            </a:r>
            <a:r>
              <a:rPr lang="pt-PT" sz="2000" b="0" i="0" dirty="0" err="1">
                <a:solidFill>
                  <a:srgbClr val="000000"/>
                </a:solidFill>
                <a:effectLst/>
                <a:latin typeface="sofia_probold"/>
              </a:rPr>
              <a:t>page</a:t>
            </a:r>
            <a:r>
              <a:rPr lang="pt-PT" sz="2000" b="0" i="0" dirty="0">
                <a:solidFill>
                  <a:srgbClr val="000000"/>
                </a:solidFill>
                <a:effectLst/>
                <a:latin typeface="sofia_probold"/>
              </a:rPr>
              <a:t> to </a:t>
            </a:r>
            <a:r>
              <a:rPr lang="pt-PT" sz="2000" b="0" i="0" dirty="0" err="1">
                <a:solidFill>
                  <a:srgbClr val="000000"/>
                </a:solidFill>
                <a:effectLst/>
                <a:latin typeface="sofia_probold"/>
              </a:rPr>
              <a:t>our</a:t>
            </a:r>
            <a:r>
              <a:rPr lang="pt-PT" sz="2000" b="0" i="0" dirty="0">
                <a:solidFill>
                  <a:srgbClr val="000000"/>
                </a:solidFill>
                <a:effectLst/>
                <a:latin typeface="sofia_probold"/>
              </a:rPr>
              <a:t> </a:t>
            </a:r>
            <a:r>
              <a:rPr lang="pt-PT" sz="2000" b="0" i="0" dirty="0" err="1">
                <a:solidFill>
                  <a:srgbClr val="000000"/>
                </a:solidFill>
                <a:effectLst/>
                <a:latin typeface="sofia_probold"/>
              </a:rPr>
              <a:t>Graphic</a:t>
            </a:r>
            <a:r>
              <a:rPr lang="pt-PT" sz="2000" b="0" i="0" dirty="0">
                <a:solidFill>
                  <a:srgbClr val="000000"/>
                </a:solidFill>
                <a:effectLst/>
                <a:latin typeface="sofia_probold"/>
              </a:rPr>
              <a:t> Standards Manual, </a:t>
            </a:r>
            <a:r>
              <a:rPr lang="pt-PT" sz="2000" b="0" i="0" dirty="0" err="1">
                <a:solidFill>
                  <a:srgbClr val="000000"/>
                </a:solidFill>
                <a:effectLst/>
                <a:latin typeface="sofia_probold"/>
              </a:rPr>
              <a:t>which</a:t>
            </a:r>
            <a:r>
              <a:rPr lang="pt-PT" sz="2000" b="0" i="0" dirty="0">
                <a:solidFill>
                  <a:srgbClr val="000000"/>
                </a:solidFill>
                <a:effectLst/>
                <a:latin typeface="sofia_probold"/>
              </a:rPr>
              <a:t> </a:t>
            </a:r>
            <a:r>
              <a:rPr lang="pt-PT" sz="2000" b="0" i="0" dirty="0" err="1">
                <a:solidFill>
                  <a:srgbClr val="000000"/>
                </a:solidFill>
                <a:effectLst/>
                <a:latin typeface="sofia_probold"/>
              </a:rPr>
              <a:t>includes</a:t>
            </a:r>
            <a:r>
              <a:rPr lang="pt-PT" sz="2000" b="0" i="0" dirty="0">
                <a:solidFill>
                  <a:srgbClr val="000000"/>
                </a:solidFill>
                <a:effectLst/>
                <a:latin typeface="sofia_probold"/>
              </a:rPr>
              <a:t> </a:t>
            </a:r>
            <a:r>
              <a:rPr lang="pt-PT" sz="2000" b="0" i="0" dirty="0" err="1">
                <a:solidFill>
                  <a:srgbClr val="000000"/>
                </a:solidFill>
                <a:effectLst/>
                <a:latin typeface="sofia_probold"/>
              </a:rPr>
              <a:t>valuable</a:t>
            </a:r>
            <a:r>
              <a:rPr lang="pt-PT" sz="2000" b="0" i="0" dirty="0">
                <a:solidFill>
                  <a:srgbClr val="000000"/>
                </a:solidFill>
                <a:effectLst/>
                <a:latin typeface="sofia_probold"/>
              </a:rPr>
              <a:t> </a:t>
            </a:r>
            <a:r>
              <a:rPr lang="pt-PT" sz="2000" b="0" i="0" dirty="0" err="1">
                <a:solidFill>
                  <a:srgbClr val="000000"/>
                </a:solidFill>
                <a:effectLst/>
                <a:latin typeface="sofia_probold"/>
              </a:rPr>
              <a:t>information</a:t>
            </a:r>
            <a:r>
              <a:rPr lang="pt-PT" sz="2000" b="0" i="0" dirty="0">
                <a:solidFill>
                  <a:srgbClr val="000000"/>
                </a:solidFill>
                <a:effectLst/>
                <a:latin typeface="sofia_probold"/>
              </a:rPr>
              <a:t> </a:t>
            </a:r>
            <a:r>
              <a:rPr lang="pt-PT" sz="2000" b="0" i="0" dirty="0" err="1">
                <a:solidFill>
                  <a:srgbClr val="000000"/>
                </a:solidFill>
                <a:effectLst/>
                <a:latin typeface="sofia_probold"/>
              </a:rPr>
              <a:t>about</a:t>
            </a:r>
            <a:r>
              <a:rPr lang="pt-PT" sz="2000" b="0" i="0" dirty="0">
                <a:solidFill>
                  <a:srgbClr val="000000"/>
                </a:solidFill>
                <a:effectLst/>
                <a:latin typeface="sofia_probold"/>
              </a:rPr>
              <a:t> </a:t>
            </a:r>
            <a:r>
              <a:rPr lang="pt-PT" sz="2000" b="0" i="0" dirty="0" err="1">
                <a:solidFill>
                  <a:srgbClr val="000000"/>
                </a:solidFill>
                <a:effectLst/>
                <a:latin typeface="sofia_probold"/>
              </a:rPr>
              <a:t>how</a:t>
            </a:r>
            <a:r>
              <a:rPr lang="pt-PT" sz="2000" b="0" i="0" dirty="0">
                <a:solidFill>
                  <a:srgbClr val="000000"/>
                </a:solidFill>
                <a:effectLst/>
                <a:latin typeface="sofia_probold"/>
              </a:rPr>
              <a:t> </a:t>
            </a:r>
            <a:r>
              <a:rPr lang="pt-PT" sz="2000" b="0" i="0" dirty="0" err="1">
                <a:solidFill>
                  <a:srgbClr val="000000"/>
                </a:solidFill>
                <a:effectLst/>
                <a:latin typeface="sofia_probold"/>
              </a:rPr>
              <a:t>our</a:t>
            </a:r>
            <a:r>
              <a:rPr lang="pt-PT" sz="2000" b="0" i="0" dirty="0">
                <a:solidFill>
                  <a:srgbClr val="000000"/>
                </a:solidFill>
                <a:effectLst/>
                <a:latin typeface="sofia_probold"/>
              </a:rPr>
              <a:t> logo can </a:t>
            </a:r>
            <a:r>
              <a:rPr lang="pt-PT" sz="2000" b="0" i="0" dirty="0" err="1">
                <a:solidFill>
                  <a:srgbClr val="000000"/>
                </a:solidFill>
                <a:effectLst/>
                <a:latin typeface="sofia_probold"/>
              </a:rPr>
              <a:t>be</a:t>
            </a:r>
            <a:r>
              <a:rPr lang="pt-PT" sz="2000" b="0" i="0" dirty="0">
                <a:solidFill>
                  <a:srgbClr val="000000"/>
                </a:solidFill>
                <a:effectLst/>
                <a:latin typeface="sofia_probold"/>
              </a:rPr>
              <a:t> </a:t>
            </a:r>
            <a:r>
              <a:rPr lang="pt-PT" sz="2000" b="0" i="0" dirty="0" err="1">
                <a:solidFill>
                  <a:srgbClr val="000000"/>
                </a:solidFill>
                <a:effectLst/>
                <a:latin typeface="sofia_probold"/>
              </a:rPr>
              <a:t>used</a:t>
            </a:r>
            <a:r>
              <a:rPr lang="pt-PT" sz="2000" b="0" i="0" dirty="0">
                <a:solidFill>
                  <a:srgbClr val="000000"/>
                </a:solidFill>
                <a:effectLst/>
                <a:latin typeface="sofia_probold"/>
              </a:rPr>
              <a:t>.</a:t>
            </a:r>
          </a:p>
          <a:p>
            <a:pPr algn="l" fontAlgn="base"/>
            <a:br>
              <a:rPr lang="pt-PT" sz="2000" b="0" i="0" dirty="0">
                <a:solidFill>
                  <a:srgbClr val="333333"/>
                </a:solidFill>
                <a:effectLst/>
                <a:latin typeface="sofia_pro_regularregular"/>
              </a:rPr>
            </a:br>
            <a:r>
              <a:rPr lang="pt-PT" sz="2000" b="0" i="0" dirty="0" err="1">
                <a:solidFill>
                  <a:srgbClr val="333333"/>
                </a:solidFill>
                <a:effectLst/>
                <a:latin typeface="sofia_pro_regularregular"/>
              </a:rPr>
              <a:t>If</a:t>
            </a:r>
            <a:r>
              <a:rPr lang="pt-PT" sz="2000" b="0" i="0" dirty="0">
                <a:solidFill>
                  <a:srgbClr val="333333"/>
                </a:solidFill>
                <a:effectLst/>
                <a:latin typeface="sofia_pro_regularregular"/>
              </a:rPr>
              <a:t> </a:t>
            </a:r>
            <a:r>
              <a:rPr lang="pt-PT" sz="2000" b="0" i="0" dirty="0" err="1">
                <a:solidFill>
                  <a:srgbClr val="333333"/>
                </a:solidFill>
                <a:effectLst/>
                <a:latin typeface="sofia_pro_regularregular"/>
              </a:rPr>
              <a:t>you</a:t>
            </a:r>
            <a:r>
              <a:rPr lang="pt-PT" sz="2000" b="0" i="0" dirty="0">
                <a:solidFill>
                  <a:srgbClr val="333333"/>
                </a:solidFill>
                <a:effectLst/>
                <a:latin typeface="sofia_pro_regularregular"/>
              </a:rPr>
              <a:t> </a:t>
            </a:r>
            <a:r>
              <a:rPr lang="pt-PT" sz="2000" b="0" i="0" dirty="0" err="1">
                <a:solidFill>
                  <a:srgbClr val="333333"/>
                </a:solidFill>
                <a:effectLst/>
                <a:latin typeface="sofia_pro_regularregular"/>
              </a:rPr>
              <a:t>have</a:t>
            </a:r>
            <a:r>
              <a:rPr lang="pt-PT" sz="2000" b="0" i="0" dirty="0">
                <a:solidFill>
                  <a:srgbClr val="333333"/>
                </a:solidFill>
                <a:effectLst/>
                <a:latin typeface="sofia_pro_regularregular"/>
              </a:rPr>
              <a:t> </a:t>
            </a:r>
            <a:r>
              <a:rPr lang="pt-PT" sz="2000" b="0" i="0" dirty="0" err="1">
                <a:solidFill>
                  <a:srgbClr val="333333"/>
                </a:solidFill>
                <a:effectLst/>
                <a:latin typeface="sofia_pro_regularregular"/>
              </a:rPr>
              <a:t>any</a:t>
            </a:r>
            <a:r>
              <a:rPr lang="pt-PT" sz="2000" b="0" i="0" dirty="0">
                <a:solidFill>
                  <a:srgbClr val="333333"/>
                </a:solidFill>
                <a:effectLst/>
                <a:latin typeface="sofia_pro_regularregular"/>
              </a:rPr>
              <a:t> </a:t>
            </a:r>
            <a:r>
              <a:rPr lang="pt-PT" sz="2000" b="0" i="0" dirty="0" err="1">
                <a:solidFill>
                  <a:srgbClr val="333333"/>
                </a:solidFill>
                <a:effectLst/>
                <a:latin typeface="sofia_pro_regularregular"/>
              </a:rPr>
              <a:t>doubts</a:t>
            </a:r>
            <a:r>
              <a:rPr lang="pt-PT" sz="2000" b="0" i="0" dirty="0">
                <a:solidFill>
                  <a:srgbClr val="333333"/>
                </a:solidFill>
                <a:effectLst/>
                <a:latin typeface="sofia_pro_regularregular"/>
              </a:rPr>
              <a:t>, </a:t>
            </a:r>
            <a:r>
              <a:rPr lang="pt-PT" sz="2000" b="0" i="0" dirty="0" err="1">
                <a:solidFill>
                  <a:srgbClr val="333333"/>
                </a:solidFill>
                <a:effectLst/>
                <a:latin typeface="sofia_pro_regularregular"/>
              </a:rPr>
              <a:t>you</a:t>
            </a:r>
            <a:r>
              <a:rPr lang="pt-PT" sz="2000" b="0" i="0" dirty="0">
                <a:solidFill>
                  <a:srgbClr val="333333"/>
                </a:solidFill>
                <a:effectLst/>
                <a:latin typeface="sofia_pro_regularregular"/>
              </a:rPr>
              <a:t> can </a:t>
            </a:r>
            <a:r>
              <a:rPr lang="pt-PT" sz="2000" b="0" i="0" dirty="0" err="1">
                <a:solidFill>
                  <a:srgbClr val="333333"/>
                </a:solidFill>
                <a:effectLst/>
                <a:latin typeface="sofia_pro_regularregular"/>
              </a:rPr>
              <a:t>contact</a:t>
            </a:r>
            <a:r>
              <a:rPr lang="pt-PT" sz="2000" b="0" i="0" dirty="0">
                <a:solidFill>
                  <a:srgbClr val="333333"/>
                </a:solidFill>
                <a:effectLst/>
                <a:latin typeface="sofia_pro_regularregular"/>
              </a:rPr>
              <a:t> </a:t>
            </a:r>
            <a:r>
              <a:rPr lang="pt-PT" sz="2000" b="0" i="0" dirty="0" err="1">
                <a:solidFill>
                  <a:srgbClr val="333333"/>
                </a:solidFill>
                <a:effectLst/>
                <a:latin typeface="sofia_pro_regularregular"/>
              </a:rPr>
              <a:t>us</a:t>
            </a:r>
            <a:r>
              <a:rPr lang="pt-PT" sz="2000" b="0" i="0" dirty="0">
                <a:solidFill>
                  <a:srgbClr val="333333"/>
                </a:solidFill>
                <a:effectLst/>
                <a:latin typeface="sofia_pro_regularregular"/>
              </a:rPr>
              <a:t> – </a:t>
            </a:r>
            <a:r>
              <a:rPr lang="pt-PT" sz="2000" b="0" i="0" dirty="0" err="1">
                <a:solidFill>
                  <a:srgbClr val="333333"/>
                </a:solidFill>
                <a:effectLst/>
                <a:latin typeface="sofia_pro_regularregular"/>
              </a:rPr>
              <a:t>Communication</a:t>
            </a:r>
            <a:r>
              <a:rPr lang="pt-PT" sz="2000" b="0" i="0" dirty="0">
                <a:solidFill>
                  <a:srgbClr val="333333"/>
                </a:solidFill>
                <a:effectLst/>
                <a:latin typeface="sofia_pro_regularregular"/>
              </a:rPr>
              <a:t> &amp; </a:t>
            </a:r>
            <a:r>
              <a:rPr lang="pt-PT" sz="2000" b="0" i="0" dirty="0" err="1">
                <a:solidFill>
                  <a:srgbClr val="333333"/>
                </a:solidFill>
                <a:effectLst/>
                <a:latin typeface="sofia_pro_regularregular"/>
              </a:rPr>
              <a:t>Image</a:t>
            </a:r>
            <a:r>
              <a:rPr lang="pt-PT" sz="2000" b="0" i="0" dirty="0">
                <a:solidFill>
                  <a:srgbClr val="333333"/>
                </a:solidFill>
                <a:effectLst/>
                <a:latin typeface="sofia_pro_regularregular"/>
              </a:rPr>
              <a:t> </a:t>
            </a:r>
            <a:r>
              <a:rPr lang="pt-PT" sz="2000" b="0" i="0" dirty="0" err="1">
                <a:solidFill>
                  <a:srgbClr val="333333"/>
                </a:solidFill>
                <a:effectLst/>
                <a:latin typeface="sofia_pro_regularregular"/>
              </a:rPr>
              <a:t>Unit</a:t>
            </a:r>
            <a:r>
              <a:rPr lang="pt-PT" sz="2000" b="0" i="0" dirty="0">
                <a:solidFill>
                  <a:srgbClr val="333333"/>
                </a:solidFill>
                <a:effectLst/>
                <a:latin typeface="sofia_pro_regularregular"/>
              </a:rPr>
              <a:t> – </a:t>
            </a:r>
            <a:r>
              <a:rPr lang="pt-PT" sz="2000" b="0" i="0" dirty="0" err="1">
                <a:solidFill>
                  <a:srgbClr val="333333"/>
                </a:solidFill>
                <a:effectLst/>
                <a:latin typeface="sofia_pro_regularregular"/>
              </a:rPr>
              <a:t>at</a:t>
            </a:r>
            <a:r>
              <a:rPr lang="pt-PT" sz="2000" b="0" i="0" dirty="0">
                <a:solidFill>
                  <a:srgbClr val="333333"/>
                </a:solidFill>
                <a:effectLst/>
                <a:latin typeface="sofia_pro_regularregular"/>
              </a:rPr>
              <a:t> </a:t>
            </a:r>
            <a:r>
              <a:rPr lang="pt-PT" sz="2000" b="0" i="0" dirty="0" err="1">
                <a:solidFill>
                  <a:srgbClr val="333333"/>
                </a:solidFill>
                <a:effectLst/>
                <a:latin typeface="sofia_pro_regularregular"/>
              </a:rPr>
              <a:t>any</a:t>
            </a:r>
            <a:r>
              <a:rPr lang="pt-PT" sz="2000" b="0" i="0" dirty="0">
                <a:solidFill>
                  <a:srgbClr val="333333"/>
                </a:solidFill>
                <a:effectLst/>
                <a:latin typeface="sofia_pro_regularregular"/>
              </a:rPr>
              <a:t> time. I </a:t>
            </a:r>
            <a:r>
              <a:rPr lang="pt-PT" sz="2000" b="0" i="0" dirty="0" err="1">
                <a:solidFill>
                  <a:srgbClr val="333333"/>
                </a:solidFill>
                <a:effectLst/>
                <a:latin typeface="sofia_pro_regularregular"/>
              </a:rPr>
              <a:t>will</a:t>
            </a:r>
            <a:r>
              <a:rPr lang="pt-PT" sz="2000" b="0" i="0" dirty="0">
                <a:solidFill>
                  <a:srgbClr val="333333"/>
                </a:solidFill>
                <a:effectLst/>
                <a:latin typeface="sofia_pro_regularregular"/>
              </a:rPr>
              <a:t> share </a:t>
            </a:r>
            <a:r>
              <a:rPr lang="pt-PT" sz="2000" b="0" i="0" dirty="0" err="1">
                <a:solidFill>
                  <a:srgbClr val="333333"/>
                </a:solidFill>
                <a:effectLst/>
                <a:latin typeface="sofia_pro_regularregular"/>
              </a:rPr>
              <a:t>with</a:t>
            </a:r>
            <a:r>
              <a:rPr lang="pt-PT" sz="2000" b="0" i="0" dirty="0">
                <a:solidFill>
                  <a:srgbClr val="333333"/>
                </a:solidFill>
                <a:effectLst/>
                <a:latin typeface="sofia_pro_regularregular"/>
              </a:rPr>
              <a:t> </a:t>
            </a:r>
            <a:r>
              <a:rPr lang="pt-PT" sz="2000" b="0" i="0" dirty="0" err="1">
                <a:solidFill>
                  <a:srgbClr val="333333"/>
                </a:solidFill>
                <a:effectLst/>
                <a:latin typeface="sofia_pro_regularregular"/>
              </a:rPr>
              <a:t>you</a:t>
            </a:r>
            <a:r>
              <a:rPr lang="pt-PT" sz="2000" b="0" i="0" dirty="0">
                <a:solidFill>
                  <a:srgbClr val="333333"/>
                </a:solidFill>
                <a:effectLst/>
                <a:latin typeface="sofia_pro_regularregular"/>
              </a:rPr>
              <a:t> </a:t>
            </a:r>
            <a:r>
              <a:rPr lang="pt-PT" sz="2000" b="0" i="0" dirty="0" err="1">
                <a:solidFill>
                  <a:srgbClr val="333333"/>
                </a:solidFill>
                <a:effectLst/>
                <a:latin typeface="sofia_pro_regularregular"/>
              </a:rPr>
              <a:t>our</a:t>
            </a:r>
            <a:r>
              <a:rPr lang="pt-PT" sz="2000" b="0" i="0" dirty="0">
                <a:solidFill>
                  <a:srgbClr val="333333"/>
                </a:solidFill>
                <a:effectLst/>
                <a:latin typeface="sofia_pro_regularregular"/>
              </a:rPr>
              <a:t> </a:t>
            </a:r>
            <a:r>
              <a:rPr lang="pt-PT" sz="2000" b="0" i="0" dirty="0" err="1">
                <a:solidFill>
                  <a:srgbClr val="333333"/>
                </a:solidFill>
                <a:effectLst/>
                <a:latin typeface="sofia_pro_regularregular"/>
              </a:rPr>
              <a:t>contact</a:t>
            </a:r>
            <a:r>
              <a:rPr lang="pt-PT" sz="2000" b="0" i="0" dirty="0">
                <a:solidFill>
                  <a:srgbClr val="333333"/>
                </a:solidFill>
                <a:effectLst/>
                <a:latin typeface="sofia_pro_regularregular"/>
              </a:rPr>
              <a:t> </a:t>
            </a:r>
            <a:r>
              <a:rPr lang="pt-PT" sz="2000" b="0" i="0" dirty="0" err="1">
                <a:solidFill>
                  <a:srgbClr val="333333"/>
                </a:solidFill>
                <a:effectLst/>
                <a:latin typeface="sofia_pro_regularregular"/>
              </a:rPr>
              <a:t>at</a:t>
            </a:r>
            <a:r>
              <a:rPr lang="pt-PT" sz="2000" b="0" i="0" dirty="0">
                <a:solidFill>
                  <a:srgbClr val="333333"/>
                </a:solidFill>
                <a:effectLst/>
                <a:latin typeface="sofia_pro_regularregular"/>
              </a:rPr>
              <a:t> </a:t>
            </a:r>
            <a:r>
              <a:rPr lang="pt-PT" sz="2000" b="0" i="0" dirty="0" err="1">
                <a:solidFill>
                  <a:srgbClr val="333333"/>
                </a:solidFill>
                <a:effectLst/>
                <a:latin typeface="sofia_pro_regularregular"/>
              </a:rPr>
              <a:t>the</a:t>
            </a:r>
            <a:r>
              <a:rPr lang="pt-PT" sz="2000" b="0" i="0" dirty="0">
                <a:solidFill>
                  <a:srgbClr val="333333"/>
                </a:solidFill>
                <a:effectLst/>
                <a:latin typeface="sofia_pro_regularregular"/>
              </a:rPr>
              <a:t> </a:t>
            </a:r>
            <a:r>
              <a:rPr lang="pt-PT" sz="2000" b="0" i="0" dirty="0" err="1">
                <a:solidFill>
                  <a:srgbClr val="333333"/>
                </a:solidFill>
                <a:effectLst/>
                <a:latin typeface="sofia_pro_regularregular"/>
              </a:rPr>
              <a:t>end</a:t>
            </a:r>
            <a:r>
              <a:rPr lang="pt-PT" sz="2000" b="0" i="0" dirty="0">
                <a:solidFill>
                  <a:srgbClr val="333333"/>
                </a:solidFill>
                <a:effectLst/>
                <a:latin typeface="sofia_pro_regularregular"/>
              </a:rPr>
              <a:t> </a:t>
            </a:r>
            <a:r>
              <a:rPr lang="pt-PT" sz="2000" b="0" i="0" dirty="0" err="1">
                <a:solidFill>
                  <a:srgbClr val="333333"/>
                </a:solidFill>
                <a:effectLst/>
                <a:latin typeface="sofia_pro_regularregular"/>
              </a:rPr>
              <a:t>of</a:t>
            </a:r>
            <a:r>
              <a:rPr lang="pt-PT" sz="2000" b="0" i="0" dirty="0">
                <a:solidFill>
                  <a:srgbClr val="333333"/>
                </a:solidFill>
                <a:effectLst/>
                <a:latin typeface="sofia_pro_regularregular"/>
              </a:rPr>
              <a:t> </a:t>
            </a:r>
            <a:r>
              <a:rPr lang="pt-PT" sz="2000" b="0" i="0" dirty="0" err="1">
                <a:solidFill>
                  <a:srgbClr val="333333"/>
                </a:solidFill>
                <a:effectLst/>
                <a:latin typeface="sofia_pro_regularregular"/>
              </a:rPr>
              <a:t>this</a:t>
            </a:r>
            <a:r>
              <a:rPr lang="pt-PT" sz="2000" b="0" i="0" dirty="0">
                <a:solidFill>
                  <a:srgbClr val="333333"/>
                </a:solidFill>
                <a:effectLst/>
                <a:latin typeface="sofia_pro_regularregular"/>
              </a:rPr>
              <a:t> </a:t>
            </a:r>
            <a:r>
              <a:rPr lang="pt-PT" sz="2000" b="0" i="0" dirty="0" err="1">
                <a:solidFill>
                  <a:srgbClr val="333333"/>
                </a:solidFill>
                <a:effectLst/>
                <a:latin typeface="sofia_pro_regularregular"/>
              </a:rPr>
              <a:t>presentation</a:t>
            </a:r>
            <a:r>
              <a:rPr lang="pt-PT" sz="2000" b="0" i="0" dirty="0">
                <a:solidFill>
                  <a:srgbClr val="333333"/>
                </a:solidFill>
                <a:effectLst/>
                <a:latin typeface="sofia_pro_regularregular"/>
              </a:rPr>
              <a:t>.</a:t>
            </a:r>
            <a:endParaRPr lang="en-GB" sz="1400" dirty="0"/>
          </a:p>
          <a:p>
            <a:endParaRPr lang="pt-PT" dirty="0"/>
          </a:p>
        </p:txBody>
      </p:sp>
      <p:sp>
        <p:nvSpPr>
          <p:cNvPr id="4" name="Marcador de Posição do Número do Diapositivo 3"/>
          <p:cNvSpPr>
            <a:spLocks noGrp="1"/>
          </p:cNvSpPr>
          <p:nvPr>
            <p:ph type="sldNum" sz="quarter" idx="5"/>
          </p:nvPr>
        </p:nvSpPr>
        <p:spPr/>
        <p:txBody>
          <a:bodyPr/>
          <a:lstStyle/>
          <a:p>
            <a:fld id="{8E2CCF1C-ACDA-D04F-99B0-C5515D616A22}" type="slidenum">
              <a:rPr lang="x-none" smtClean="0"/>
              <a:t>4</a:t>
            </a:fld>
            <a:endParaRPr lang="x-none"/>
          </a:p>
        </p:txBody>
      </p:sp>
    </p:spTree>
    <p:extLst>
      <p:ext uri="{BB962C8B-B14F-4D97-AF65-F5344CB8AC3E}">
        <p14:creationId xmlns:p14="http://schemas.microsoft.com/office/powerpoint/2010/main" val="33281168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r>
              <a:rPr lang="pt-PT" dirty="0" err="1"/>
              <a:t>Please</a:t>
            </a:r>
            <a:r>
              <a:rPr lang="pt-PT" dirty="0"/>
              <a:t> do </a:t>
            </a:r>
            <a:r>
              <a:rPr lang="pt-PT" dirty="0" err="1"/>
              <a:t>not</a:t>
            </a:r>
            <a:r>
              <a:rPr lang="pt-PT" dirty="0"/>
              <a:t> </a:t>
            </a:r>
            <a:r>
              <a:rPr lang="pt-PT" dirty="0" err="1"/>
              <a:t>be</a:t>
            </a:r>
            <a:r>
              <a:rPr lang="pt-PT" dirty="0"/>
              <a:t> </a:t>
            </a:r>
            <a:r>
              <a:rPr lang="pt-PT" dirty="0" err="1"/>
              <a:t>afraid</a:t>
            </a:r>
            <a:r>
              <a:rPr lang="pt-PT" dirty="0"/>
              <a:t> of </a:t>
            </a:r>
            <a:r>
              <a:rPr lang="pt-PT" dirty="0" err="1"/>
              <a:t>talking</a:t>
            </a:r>
            <a:r>
              <a:rPr lang="pt-PT" dirty="0"/>
              <a:t> </a:t>
            </a:r>
            <a:r>
              <a:rPr lang="pt-PT" dirty="0" err="1"/>
              <a:t>with</a:t>
            </a:r>
            <a:r>
              <a:rPr lang="pt-PT" dirty="0"/>
              <a:t> </a:t>
            </a:r>
            <a:r>
              <a:rPr lang="pt-PT" dirty="0" err="1"/>
              <a:t>journalists</a:t>
            </a:r>
            <a:r>
              <a:rPr lang="pt-PT" dirty="0"/>
              <a:t>: </a:t>
            </a:r>
          </a:p>
          <a:p>
            <a:r>
              <a:rPr lang="pt-PT" dirty="0" err="1"/>
              <a:t>Having</a:t>
            </a:r>
            <a:r>
              <a:rPr lang="pt-PT" dirty="0"/>
              <a:t> </a:t>
            </a:r>
            <a:r>
              <a:rPr lang="pt-PT" dirty="0" err="1"/>
              <a:t>the</a:t>
            </a:r>
            <a:r>
              <a:rPr lang="pt-PT" dirty="0"/>
              <a:t> </a:t>
            </a:r>
            <a:r>
              <a:rPr lang="pt-PT" dirty="0" err="1"/>
              <a:t>opportunity</a:t>
            </a:r>
            <a:r>
              <a:rPr lang="pt-PT" dirty="0"/>
              <a:t> to </a:t>
            </a:r>
            <a:r>
              <a:rPr lang="pt-PT" dirty="0" err="1"/>
              <a:t>discuss</a:t>
            </a:r>
            <a:r>
              <a:rPr lang="pt-PT" dirty="0"/>
              <a:t> </a:t>
            </a:r>
            <a:r>
              <a:rPr lang="pt-PT" dirty="0" err="1"/>
              <a:t>your</a:t>
            </a:r>
            <a:r>
              <a:rPr lang="pt-PT" dirty="0"/>
              <a:t> </a:t>
            </a:r>
            <a:r>
              <a:rPr lang="pt-PT" dirty="0" err="1"/>
              <a:t>work</a:t>
            </a:r>
            <a:r>
              <a:rPr lang="pt-PT" dirty="0"/>
              <a:t> </a:t>
            </a:r>
            <a:r>
              <a:rPr lang="pt-PT" dirty="0" err="1"/>
              <a:t>with</a:t>
            </a:r>
            <a:r>
              <a:rPr lang="pt-PT" dirty="0"/>
              <a:t> </a:t>
            </a:r>
            <a:r>
              <a:rPr lang="pt-PT" dirty="0" err="1"/>
              <a:t>journalists</a:t>
            </a:r>
            <a:r>
              <a:rPr lang="pt-PT" dirty="0"/>
              <a:t> can </a:t>
            </a:r>
            <a:r>
              <a:rPr lang="pt-PT" dirty="0" err="1"/>
              <a:t>give</a:t>
            </a:r>
            <a:r>
              <a:rPr lang="pt-PT" dirty="0"/>
              <a:t> </a:t>
            </a:r>
            <a:r>
              <a:rPr lang="pt-PT" dirty="0" err="1"/>
              <a:t>you</a:t>
            </a:r>
            <a:r>
              <a:rPr lang="pt-PT" dirty="0"/>
              <a:t> </a:t>
            </a:r>
            <a:r>
              <a:rPr lang="pt-PT" dirty="0" err="1"/>
              <a:t>access</a:t>
            </a:r>
            <a:r>
              <a:rPr lang="pt-PT" dirty="0"/>
              <a:t> to a </a:t>
            </a:r>
            <a:r>
              <a:rPr lang="pt-PT" dirty="0" err="1"/>
              <a:t>very</a:t>
            </a:r>
            <a:r>
              <a:rPr lang="pt-PT" dirty="0"/>
              <a:t> </a:t>
            </a:r>
            <a:r>
              <a:rPr lang="pt-PT" dirty="0" err="1"/>
              <a:t>broad</a:t>
            </a:r>
            <a:r>
              <a:rPr lang="pt-PT" dirty="0"/>
              <a:t> </a:t>
            </a:r>
            <a:r>
              <a:rPr lang="pt-PT" dirty="0" err="1"/>
              <a:t>audience</a:t>
            </a:r>
            <a:r>
              <a:rPr lang="pt-PT" dirty="0"/>
              <a:t>, </a:t>
            </a:r>
            <a:r>
              <a:rPr lang="pt-PT" dirty="0" err="1"/>
              <a:t>that</a:t>
            </a:r>
            <a:r>
              <a:rPr lang="pt-PT" dirty="0"/>
              <a:t> </a:t>
            </a:r>
            <a:r>
              <a:rPr lang="pt-PT" dirty="0" err="1"/>
              <a:t>you</a:t>
            </a:r>
            <a:r>
              <a:rPr lang="pt-PT" dirty="0"/>
              <a:t> </a:t>
            </a:r>
            <a:r>
              <a:rPr lang="pt-PT" dirty="0" err="1"/>
              <a:t>would</a:t>
            </a:r>
            <a:r>
              <a:rPr lang="pt-PT" dirty="0"/>
              <a:t> </a:t>
            </a:r>
            <a:r>
              <a:rPr lang="pt-PT" dirty="0" err="1"/>
              <a:t>not</a:t>
            </a:r>
            <a:r>
              <a:rPr lang="pt-PT" dirty="0"/>
              <a:t> </a:t>
            </a:r>
            <a:r>
              <a:rPr lang="pt-PT" dirty="0" err="1"/>
              <a:t>be</a:t>
            </a:r>
            <a:r>
              <a:rPr lang="pt-PT" dirty="0"/>
              <a:t> </a:t>
            </a:r>
            <a:r>
              <a:rPr lang="pt-PT" dirty="0" err="1"/>
              <a:t>able</a:t>
            </a:r>
            <a:r>
              <a:rPr lang="pt-PT" dirty="0"/>
              <a:t> to </a:t>
            </a:r>
            <a:r>
              <a:rPr lang="pt-PT" dirty="0" err="1"/>
              <a:t>access</a:t>
            </a:r>
            <a:r>
              <a:rPr lang="pt-PT" dirty="0"/>
              <a:t> in </a:t>
            </a:r>
            <a:r>
              <a:rPr lang="pt-PT" dirty="0" err="1"/>
              <a:t>other</a:t>
            </a:r>
            <a:r>
              <a:rPr lang="pt-PT" dirty="0"/>
              <a:t> </a:t>
            </a:r>
            <a:r>
              <a:rPr lang="pt-PT" dirty="0" err="1"/>
              <a:t>ways</a:t>
            </a:r>
            <a:r>
              <a:rPr lang="pt-PT" dirty="0"/>
              <a:t>.</a:t>
            </a:r>
          </a:p>
          <a:p>
            <a:endParaRPr lang="pt-PT" dirty="0"/>
          </a:p>
        </p:txBody>
      </p:sp>
      <p:sp>
        <p:nvSpPr>
          <p:cNvPr id="4" name="Marcador de Posição do Número do Diapositivo 3"/>
          <p:cNvSpPr>
            <a:spLocks noGrp="1"/>
          </p:cNvSpPr>
          <p:nvPr>
            <p:ph type="sldNum" sz="quarter" idx="5"/>
          </p:nvPr>
        </p:nvSpPr>
        <p:spPr/>
        <p:txBody>
          <a:bodyPr/>
          <a:lstStyle/>
          <a:p>
            <a:fld id="{8E2CCF1C-ACDA-D04F-99B0-C5515D616A22}" type="slidenum">
              <a:rPr lang="x-none" smtClean="0"/>
              <a:t>5</a:t>
            </a:fld>
            <a:endParaRPr lang="x-none"/>
          </a:p>
        </p:txBody>
      </p:sp>
    </p:spTree>
    <p:extLst>
      <p:ext uri="{BB962C8B-B14F-4D97-AF65-F5344CB8AC3E}">
        <p14:creationId xmlns:p14="http://schemas.microsoft.com/office/powerpoint/2010/main" val="30762230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pPr algn="l"/>
            <a:r>
              <a:rPr lang="en-GB" dirty="0"/>
              <a:t>Don't be afraid of journalists they need us to do their job and we need them to communicate what we do to the world. </a:t>
            </a:r>
          </a:p>
          <a:p>
            <a:pPr algn="l"/>
            <a:r>
              <a:rPr lang="en-GB" dirty="0"/>
              <a:t>Whenever you have any meaningful result or activity ask for your help </a:t>
            </a:r>
            <a:endParaRPr lang="x-none"/>
          </a:p>
          <a:p>
            <a:pPr algn="l"/>
            <a:endParaRPr lang="pt-PT" dirty="0"/>
          </a:p>
          <a:p>
            <a:r>
              <a:rPr lang="pt-PT" dirty="0"/>
              <a:t>ASPECTS TO MENTION:</a:t>
            </a:r>
          </a:p>
          <a:p>
            <a:endParaRPr lang="pt-PT" dirty="0"/>
          </a:p>
          <a:p>
            <a:pPr algn="l"/>
            <a:r>
              <a:rPr lang="pt-PT" dirty="0"/>
              <a:t>- NEWSLETTER: </a:t>
            </a:r>
            <a:r>
              <a:rPr lang="en-GB" sz="1200" dirty="0"/>
              <a:t>The most important aspects of </a:t>
            </a:r>
            <a:r>
              <a:rPr lang="en-GB" sz="1200" dirty="0" err="1"/>
              <a:t>Ciências</a:t>
            </a:r>
            <a:r>
              <a:rPr lang="en-GB" sz="1200" dirty="0"/>
              <a:t> life are weekly digested into the </a:t>
            </a:r>
            <a:r>
              <a:rPr lang="en-GB" sz="1200" dirty="0" err="1"/>
              <a:t>Ciências</a:t>
            </a:r>
            <a:r>
              <a:rPr lang="en-GB" sz="1200" dirty="0"/>
              <a:t> Newsletter – of crucial consultation to keep being informed and share your </a:t>
            </a:r>
            <a:r>
              <a:rPr lang="en-GB" sz="1200" dirty="0" err="1"/>
              <a:t>ativities</a:t>
            </a:r>
            <a:r>
              <a:rPr lang="en-GB" sz="1200" dirty="0"/>
              <a:t> within and outside </a:t>
            </a:r>
            <a:r>
              <a:rPr lang="en-GB" sz="1200" dirty="0" err="1"/>
              <a:t>Ciências.</a:t>
            </a:r>
            <a:r>
              <a:rPr lang="en-GB" sz="1200" b="1" dirty="0" err="1">
                <a:solidFill>
                  <a:schemeClr val="accent2">
                    <a:lumMod val="75000"/>
                  </a:schemeClr>
                </a:solidFill>
              </a:rPr>
              <a:t>You</a:t>
            </a:r>
            <a:r>
              <a:rPr lang="en-GB" sz="1200" b="1" dirty="0">
                <a:solidFill>
                  <a:schemeClr val="accent2">
                    <a:lumMod val="75000"/>
                  </a:schemeClr>
                </a:solidFill>
              </a:rPr>
              <a:t> can subscribe to the </a:t>
            </a:r>
            <a:r>
              <a:rPr lang="en-GB" sz="1200" b="1" dirty="0" err="1">
                <a:solidFill>
                  <a:schemeClr val="accent2">
                    <a:lumMod val="75000"/>
                  </a:schemeClr>
                </a:solidFill>
              </a:rPr>
              <a:t>Ciências</a:t>
            </a:r>
            <a:r>
              <a:rPr lang="en-GB" sz="1200" b="1" dirty="0">
                <a:solidFill>
                  <a:schemeClr val="accent2">
                    <a:lumMod val="75000"/>
                  </a:schemeClr>
                </a:solidFill>
              </a:rPr>
              <a:t> newsletter directly on our website .</a:t>
            </a:r>
          </a:p>
          <a:p>
            <a:pPr algn="l"/>
            <a:endParaRPr lang="en-GB" sz="1200" b="1" dirty="0">
              <a:solidFill>
                <a:schemeClr val="accent2">
                  <a:lumMod val="75000"/>
                </a:schemeClr>
              </a:solidFill>
            </a:endParaRPr>
          </a:p>
          <a:p>
            <a:pPr algn="l"/>
            <a:r>
              <a:rPr lang="en-GB" sz="1200" b="1" dirty="0">
                <a:solidFill>
                  <a:schemeClr val="accent2">
                    <a:lumMod val="75000"/>
                  </a:schemeClr>
                </a:solidFill>
              </a:rPr>
              <a:t>ABOUT NEWS: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News production; Selection of topics for news treatment. Writing, editing and dissemination of briefs, reports, interviews, chronicles, opinion articles, photo subtitles and photo reports. Review of opinion articles and news content.</a:t>
            </a:r>
            <a:endParaRPr lang="x-none" sz="1200"/>
          </a:p>
          <a:p>
            <a:pPr algn="l"/>
            <a:endParaRPr lang="en-GB" sz="1200" b="1" dirty="0">
              <a:solidFill>
                <a:schemeClr val="accent2">
                  <a:lumMod val="75000"/>
                </a:schemeClr>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solidFill>
                  <a:schemeClr val="accent2">
                    <a:lumMod val="75000"/>
                  </a:schemeClr>
                </a:solidFill>
              </a:rPr>
              <a:t>PRESS KIT CIÊNCIAS ULISBOA AND EXPERTS KIT: </a:t>
            </a:r>
            <a:r>
              <a:rPr lang="en-GB" sz="1200" dirty="0"/>
              <a:t>The Press Kit Sciences </a:t>
            </a:r>
            <a:r>
              <a:rPr lang="en-GB" sz="1200" dirty="0" err="1"/>
              <a:t>ULisboa</a:t>
            </a:r>
            <a:r>
              <a:rPr lang="en-GB" sz="1200" dirty="0"/>
              <a:t> provides Media access, among other information, to the names of several members of the Faculty, specialists in a range of cutting-edge scientific subjects. </a:t>
            </a:r>
            <a:endParaRPr lang="x-none" sz="1200"/>
          </a:p>
          <a:p>
            <a:pPr algn="l"/>
            <a:endParaRPr lang="en-GB" sz="1200" b="1" dirty="0">
              <a:solidFill>
                <a:schemeClr val="accent2">
                  <a:lumMod val="75000"/>
                </a:schemeClr>
              </a:solidFill>
            </a:endParaRPr>
          </a:p>
          <a:p>
            <a:pPr algn="l"/>
            <a:r>
              <a:rPr lang="en-GB" sz="1200" b="1" dirty="0">
                <a:solidFill>
                  <a:schemeClr val="accent2">
                    <a:lumMod val="75000"/>
                  </a:schemeClr>
                </a:solidFill>
              </a:rPr>
              <a:t>We kindly ask you that, whenever you need our support for producing news, or supporting events that you are organizing, communicate with us as soon as possible, plenty of time in advance whenever possible. We request this so we can coordinate with with other requests, and plan our calendar accordingly.</a:t>
            </a:r>
          </a:p>
          <a:p>
            <a:pPr algn="l"/>
            <a:r>
              <a:rPr lang="en-GB" sz="1200" b="1" dirty="0">
                <a:solidFill>
                  <a:schemeClr val="accent2">
                    <a:lumMod val="75000"/>
                  </a:schemeClr>
                </a:solidFill>
              </a:rPr>
              <a:t>Besides requests from researchers, which we are glad to support, we are also responsible for institutional and outreach events during the whole academic year – more about this in a few minutes – so we need to validate and organize our timetable with time in advance.</a:t>
            </a:r>
            <a:endParaRPr lang="x-none" sz="1200" b="1">
              <a:solidFill>
                <a:schemeClr val="accent2">
                  <a:lumMod val="75000"/>
                </a:schemeClr>
              </a:solidFill>
            </a:endParaRPr>
          </a:p>
          <a:p>
            <a:endParaRPr lang="pt-PT" dirty="0"/>
          </a:p>
        </p:txBody>
      </p:sp>
      <p:sp>
        <p:nvSpPr>
          <p:cNvPr id="4" name="Marcador de Posição do Número do Diapositivo 3"/>
          <p:cNvSpPr>
            <a:spLocks noGrp="1"/>
          </p:cNvSpPr>
          <p:nvPr>
            <p:ph type="sldNum" sz="quarter" idx="5"/>
          </p:nvPr>
        </p:nvSpPr>
        <p:spPr/>
        <p:txBody>
          <a:bodyPr/>
          <a:lstStyle/>
          <a:p>
            <a:fld id="{8E2CCF1C-ACDA-D04F-99B0-C5515D616A22}" type="slidenum">
              <a:rPr lang="x-none" smtClean="0"/>
              <a:t>6</a:t>
            </a:fld>
            <a:endParaRPr lang="x-none"/>
          </a:p>
        </p:txBody>
      </p:sp>
    </p:spTree>
    <p:extLst>
      <p:ext uri="{BB962C8B-B14F-4D97-AF65-F5344CB8AC3E}">
        <p14:creationId xmlns:p14="http://schemas.microsoft.com/office/powerpoint/2010/main" val="217037145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r>
              <a:rPr lang="pt-PT" dirty="0"/>
              <a:t>ASPECTS TO MENTION:</a:t>
            </a:r>
          </a:p>
          <a:p>
            <a:endParaRPr lang="pt-PT" dirty="0"/>
          </a:p>
          <a:p>
            <a:pPr algn="l"/>
            <a:r>
              <a:rPr lang="pt-PT" dirty="0"/>
              <a:t>- NEWSLETTER: </a:t>
            </a:r>
            <a:r>
              <a:rPr lang="en-GB" sz="1200" dirty="0"/>
              <a:t>The most important aspects of </a:t>
            </a:r>
            <a:r>
              <a:rPr lang="en-GB" sz="1200" dirty="0" err="1"/>
              <a:t>Ciências</a:t>
            </a:r>
            <a:r>
              <a:rPr lang="en-GB" sz="1200" dirty="0"/>
              <a:t> life are weekly digested into the </a:t>
            </a:r>
            <a:r>
              <a:rPr lang="en-GB" sz="1200" dirty="0" err="1"/>
              <a:t>Ciências</a:t>
            </a:r>
            <a:r>
              <a:rPr lang="en-GB" sz="1200" dirty="0"/>
              <a:t> Newsletter – of crucial consultation to keep being informed and share your </a:t>
            </a:r>
            <a:r>
              <a:rPr lang="en-GB" sz="1200" dirty="0" err="1"/>
              <a:t>ativities</a:t>
            </a:r>
            <a:r>
              <a:rPr lang="en-GB" sz="1200" dirty="0"/>
              <a:t> within and outside </a:t>
            </a:r>
            <a:r>
              <a:rPr lang="en-GB" sz="1200" dirty="0" err="1"/>
              <a:t>Ciências.</a:t>
            </a:r>
            <a:r>
              <a:rPr lang="en-GB" sz="1200" b="1" dirty="0" err="1">
                <a:solidFill>
                  <a:schemeClr val="accent2">
                    <a:lumMod val="75000"/>
                  </a:schemeClr>
                </a:solidFill>
              </a:rPr>
              <a:t>You</a:t>
            </a:r>
            <a:r>
              <a:rPr lang="en-GB" sz="1200" b="1" dirty="0">
                <a:solidFill>
                  <a:schemeClr val="accent2">
                    <a:lumMod val="75000"/>
                  </a:schemeClr>
                </a:solidFill>
              </a:rPr>
              <a:t> can subscribe to the </a:t>
            </a:r>
            <a:r>
              <a:rPr lang="en-GB" sz="1200" b="1" dirty="0" err="1">
                <a:solidFill>
                  <a:schemeClr val="accent2">
                    <a:lumMod val="75000"/>
                  </a:schemeClr>
                </a:solidFill>
              </a:rPr>
              <a:t>Ciências</a:t>
            </a:r>
            <a:r>
              <a:rPr lang="en-GB" sz="1200" b="1" dirty="0">
                <a:solidFill>
                  <a:schemeClr val="accent2">
                    <a:lumMod val="75000"/>
                  </a:schemeClr>
                </a:solidFill>
              </a:rPr>
              <a:t> newsletter directly on our website .</a:t>
            </a:r>
          </a:p>
          <a:p>
            <a:pPr algn="l"/>
            <a:endParaRPr lang="en-GB" sz="1200" b="1" dirty="0">
              <a:solidFill>
                <a:schemeClr val="accent2">
                  <a:lumMod val="75000"/>
                </a:schemeClr>
              </a:solidFill>
            </a:endParaRPr>
          </a:p>
          <a:p>
            <a:pPr algn="l"/>
            <a:r>
              <a:rPr lang="en-GB" sz="1200" b="1" dirty="0">
                <a:solidFill>
                  <a:schemeClr val="accent2">
                    <a:lumMod val="75000"/>
                  </a:schemeClr>
                </a:solidFill>
              </a:rPr>
              <a:t>ABOUT NEWS: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News production; Selection of topics for news treatment. Writing, editing and dissemination of briefs, reports, interviews, chronicles, opinion articles, photo subtitles and photo reports. Review of opinion articles and news content.</a:t>
            </a:r>
            <a:endParaRPr lang="x-none" sz="1200"/>
          </a:p>
          <a:p>
            <a:pPr algn="l"/>
            <a:endParaRPr lang="en-GB" sz="1200" b="1" dirty="0">
              <a:solidFill>
                <a:schemeClr val="accent2">
                  <a:lumMod val="75000"/>
                </a:schemeClr>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solidFill>
                  <a:schemeClr val="accent2">
                    <a:lumMod val="75000"/>
                  </a:schemeClr>
                </a:solidFill>
              </a:rPr>
              <a:t>PRESS KIT CIÊNCIAS ULISBOA AND EXPERTS KIT: </a:t>
            </a:r>
            <a:r>
              <a:rPr lang="en-GB" sz="1200" dirty="0"/>
              <a:t>The Press Kit Sciences </a:t>
            </a:r>
            <a:r>
              <a:rPr lang="en-GB" sz="1200" dirty="0" err="1"/>
              <a:t>ULisboa</a:t>
            </a:r>
            <a:r>
              <a:rPr lang="en-GB" sz="1200" dirty="0"/>
              <a:t> provides Media access, among other information, to the names of several members of the Faculty, specialists in a range of cutting-edge scientific subjects. </a:t>
            </a:r>
            <a:endParaRPr lang="x-none" sz="1200"/>
          </a:p>
          <a:p>
            <a:pPr algn="l"/>
            <a:endParaRPr lang="en-GB" sz="1200" b="1" dirty="0">
              <a:solidFill>
                <a:schemeClr val="accent2">
                  <a:lumMod val="75000"/>
                </a:schemeClr>
              </a:solidFill>
            </a:endParaRPr>
          </a:p>
          <a:p>
            <a:pPr algn="l"/>
            <a:r>
              <a:rPr lang="en-GB" sz="1200" b="1" dirty="0">
                <a:solidFill>
                  <a:schemeClr val="accent2">
                    <a:lumMod val="75000"/>
                  </a:schemeClr>
                </a:solidFill>
              </a:rPr>
              <a:t>We kindly ask you that, whenever you need our support for producing news, or supporting events that you are organizing, communicate with us as soon as possible, plenty of time in advance whenever possible. We request this so we can coordinate with with other requests, and plan our calendar accordingly.</a:t>
            </a:r>
          </a:p>
          <a:p>
            <a:pPr algn="l"/>
            <a:r>
              <a:rPr lang="en-GB" sz="1200" b="1" dirty="0">
                <a:solidFill>
                  <a:schemeClr val="accent2">
                    <a:lumMod val="75000"/>
                  </a:schemeClr>
                </a:solidFill>
              </a:rPr>
              <a:t>Besides requests from researchers, which we are glad to support, we are also responsible for institutional and outreach events during the whole academic year – more about this in a few minutes – so we need to validate and organize our timetable with time in advance.</a:t>
            </a:r>
            <a:endParaRPr lang="x-none" sz="1200" b="1">
              <a:solidFill>
                <a:schemeClr val="accent2">
                  <a:lumMod val="75000"/>
                </a:schemeClr>
              </a:solidFill>
            </a:endParaRPr>
          </a:p>
          <a:p>
            <a:endParaRPr lang="pt-PT" dirty="0"/>
          </a:p>
        </p:txBody>
      </p:sp>
      <p:sp>
        <p:nvSpPr>
          <p:cNvPr id="4" name="Marcador de Posição do Número do Diapositivo 3"/>
          <p:cNvSpPr>
            <a:spLocks noGrp="1"/>
          </p:cNvSpPr>
          <p:nvPr>
            <p:ph type="sldNum" sz="quarter" idx="5"/>
          </p:nvPr>
        </p:nvSpPr>
        <p:spPr/>
        <p:txBody>
          <a:bodyPr/>
          <a:lstStyle/>
          <a:p>
            <a:fld id="{8E2CCF1C-ACDA-D04F-99B0-C5515D616A22}" type="slidenum">
              <a:rPr lang="x-none" smtClean="0"/>
              <a:t>7</a:t>
            </a:fld>
            <a:endParaRPr lang="x-none"/>
          </a:p>
        </p:txBody>
      </p:sp>
    </p:spTree>
    <p:extLst>
      <p:ext uri="{BB962C8B-B14F-4D97-AF65-F5344CB8AC3E}">
        <p14:creationId xmlns:p14="http://schemas.microsoft.com/office/powerpoint/2010/main" val="13490684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r>
              <a:rPr lang="pt-PT" b="1" dirty="0"/>
              <a:t>New </a:t>
            </a:r>
            <a:r>
              <a:rPr lang="pt-PT" b="1" dirty="0" err="1"/>
              <a:t>Students</a:t>
            </a:r>
            <a:r>
              <a:rPr lang="pt-PT" b="1" dirty="0"/>
              <a:t> </a:t>
            </a:r>
            <a:r>
              <a:rPr lang="pt-PT" b="1" dirty="0" err="1"/>
              <a:t>Welcome</a:t>
            </a:r>
            <a:r>
              <a:rPr lang="pt-PT" b="1" dirty="0"/>
              <a:t> </a:t>
            </a:r>
            <a:r>
              <a:rPr lang="pt-PT" b="1" dirty="0" err="1"/>
              <a:t>Session</a:t>
            </a:r>
            <a:r>
              <a:rPr lang="pt-PT" dirty="0"/>
              <a:t>: </a:t>
            </a:r>
            <a:r>
              <a:rPr lang="pt-PT" dirty="0" err="1"/>
              <a:t>September</a:t>
            </a:r>
            <a:r>
              <a:rPr lang="pt-PT" dirty="0"/>
              <a:t> 18, 2023 </a:t>
            </a:r>
          </a:p>
          <a:p>
            <a:endParaRPr lang="pt-PT" dirty="0"/>
          </a:p>
          <a:p>
            <a:r>
              <a:rPr lang="pt-PT" b="1" dirty="0"/>
              <a:t>Ciências Research &amp; </a:t>
            </a:r>
            <a:r>
              <a:rPr lang="pt-PT" b="1" dirty="0" err="1"/>
              <a:t>Innovation</a:t>
            </a:r>
            <a:r>
              <a:rPr lang="pt-PT" b="1" dirty="0"/>
              <a:t> </a:t>
            </a:r>
            <a:r>
              <a:rPr lang="pt-PT" b="1" dirty="0" err="1"/>
              <a:t>Day</a:t>
            </a:r>
            <a:r>
              <a:rPr lang="pt-PT" b="1" dirty="0"/>
              <a:t>:</a:t>
            </a:r>
            <a:r>
              <a:rPr lang="pt-PT" dirty="0"/>
              <a:t> </a:t>
            </a:r>
            <a:r>
              <a:rPr lang="pt-PT" dirty="0" err="1"/>
              <a:t>October</a:t>
            </a:r>
            <a:r>
              <a:rPr lang="pt-PT" dirty="0"/>
              <a:t> 24, 2023 </a:t>
            </a:r>
          </a:p>
          <a:p>
            <a:r>
              <a:rPr lang="pt-PT" dirty="0"/>
              <a:t>A </a:t>
            </a:r>
            <a:r>
              <a:rPr lang="pt-PT" dirty="0" err="1"/>
              <a:t>public</a:t>
            </a:r>
            <a:r>
              <a:rPr lang="pt-PT" dirty="0"/>
              <a:t> </a:t>
            </a:r>
            <a:r>
              <a:rPr lang="pt-PT" dirty="0" err="1"/>
              <a:t>showcase</a:t>
            </a:r>
            <a:r>
              <a:rPr lang="pt-PT" dirty="0"/>
              <a:t> of </a:t>
            </a:r>
            <a:r>
              <a:rPr lang="pt-PT" dirty="0" err="1"/>
              <a:t>the</a:t>
            </a:r>
            <a:r>
              <a:rPr lang="pt-PT" dirty="0"/>
              <a:t> </a:t>
            </a:r>
            <a:r>
              <a:rPr lang="pt-PT" dirty="0" err="1"/>
              <a:t>best</a:t>
            </a:r>
            <a:r>
              <a:rPr lang="pt-PT" dirty="0"/>
              <a:t> </a:t>
            </a:r>
            <a:r>
              <a:rPr lang="pt-PT" dirty="0" err="1"/>
              <a:t>science</a:t>
            </a:r>
            <a:r>
              <a:rPr lang="pt-PT" dirty="0"/>
              <a:t> </a:t>
            </a:r>
            <a:r>
              <a:rPr lang="pt-PT" dirty="0" err="1"/>
              <a:t>produced</a:t>
            </a:r>
            <a:r>
              <a:rPr lang="pt-PT" dirty="0"/>
              <a:t> </a:t>
            </a:r>
            <a:r>
              <a:rPr lang="pt-PT" dirty="0" err="1"/>
              <a:t>at</a:t>
            </a:r>
            <a:r>
              <a:rPr lang="pt-PT" dirty="0"/>
              <a:t> </a:t>
            </a:r>
            <a:r>
              <a:rPr lang="pt-PT" dirty="0" err="1"/>
              <a:t>this</a:t>
            </a:r>
            <a:r>
              <a:rPr lang="pt-PT" dirty="0"/>
              <a:t> </a:t>
            </a:r>
            <a:r>
              <a:rPr lang="pt-PT" dirty="0" err="1"/>
              <a:t>centenary</a:t>
            </a:r>
            <a:r>
              <a:rPr lang="pt-PT" dirty="0"/>
              <a:t> </a:t>
            </a:r>
            <a:r>
              <a:rPr lang="pt-PT" dirty="0" err="1"/>
              <a:t>institution</a:t>
            </a:r>
            <a:r>
              <a:rPr lang="pt-PT" dirty="0"/>
              <a:t>.</a:t>
            </a:r>
          </a:p>
          <a:p>
            <a:r>
              <a:rPr lang="pt-PT" dirty="0" err="1"/>
              <a:t>Not</a:t>
            </a:r>
            <a:r>
              <a:rPr lang="pt-PT" dirty="0"/>
              <a:t> </a:t>
            </a:r>
            <a:r>
              <a:rPr lang="pt-PT" dirty="0" err="1"/>
              <a:t>only</a:t>
            </a:r>
            <a:r>
              <a:rPr lang="pt-PT" dirty="0"/>
              <a:t> </a:t>
            </a:r>
            <a:r>
              <a:rPr lang="pt-PT" dirty="0" err="1"/>
              <a:t>we</a:t>
            </a:r>
            <a:r>
              <a:rPr lang="pt-PT" dirty="0"/>
              <a:t> </a:t>
            </a:r>
            <a:r>
              <a:rPr lang="pt-PT" dirty="0" err="1"/>
              <a:t>have</a:t>
            </a:r>
            <a:r>
              <a:rPr lang="pt-PT" dirty="0"/>
              <a:t> a </a:t>
            </a:r>
            <a:r>
              <a:rPr lang="pt-PT" dirty="0" err="1"/>
              <a:t>full</a:t>
            </a:r>
            <a:r>
              <a:rPr lang="pt-PT" dirty="0"/>
              <a:t> </a:t>
            </a:r>
            <a:r>
              <a:rPr lang="pt-PT" dirty="0" err="1"/>
              <a:t>day</a:t>
            </a:r>
            <a:r>
              <a:rPr lang="pt-PT" dirty="0"/>
              <a:t> of </a:t>
            </a:r>
            <a:r>
              <a:rPr lang="pt-PT" dirty="0" err="1"/>
              <a:t>invited</a:t>
            </a:r>
            <a:r>
              <a:rPr lang="pt-PT" dirty="0"/>
              <a:t> </a:t>
            </a:r>
            <a:r>
              <a:rPr lang="pt-PT" dirty="0" err="1"/>
              <a:t>talks</a:t>
            </a:r>
            <a:r>
              <a:rPr lang="pt-PT" dirty="0"/>
              <a:t> </a:t>
            </a:r>
            <a:r>
              <a:rPr lang="pt-PT" dirty="0" err="1"/>
              <a:t>at</a:t>
            </a:r>
            <a:r>
              <a:rPr lang="pt-PT" dirty="0"/>
              <a:t> </a:t>
            </a:r>
            <a:r>
              <a:rPr lang="pt-PT" dirty="0" err="1"/>
              <a:t>our</a:t>
            </a:r>
            <a:r>
              <a:rPr lang="pt-PT" dirty="0"/>
              <a:t> </a:t>
            </a:r>
            <a:r>
              <a:rPr lang="pt-PT" dirty="0" err="1"/>
              <a:t>Main</a:t>
            </a:r>
            <a:r>
              <a:rPr lang="pt-PT" dirty="0"/>
              <a:t> </a:t>
            </a:r>
            <a:r>
              <a:rPr lang="pt-PT" dirty="0" err="1"/>
              <a:t>Auditorium</a:t>
            </a:r>
            <a:r>
              <a:rPr lang="pt-PT" dirty="0"/>
              <a:t> of Ciências ULisboa (C3 </a:t>
            </a:r>
            <a:r>
              <a:rPr lang="pt-PT" dirty="0" err="1"/>
              <a:t>Building</a:t>
            </a:r>
            <a:r>
              <a:rPr lang="pt-PT" dirty="0"/>
              <a:t>), </a:t>
            </a:r>
            <a:r>
              <a:rPr lang="pt-PT" dirty="0" err="1"/>
              <a:t>but</a:t>
            </a:r>
            <a:r>
              <a:rPr lang="pt-PT" dirty="0"/>
              <a:t> </a:t>
            </a:r>
            <a:r>
              <a:rPr lang="pt-PT" dirty="0" err="1"/>
              <a:t>we</a:t>
            </a:r>
            <a:r>
              <a:rPr lang="pt-PT" dirty="0"/>
              <a:t> </a:t>
            </a:r>
            <a:r>
              <a:rPr lang="pt-PT" dirty="0" err="1"/>
              <a:t>also</a:t>
            </a:r>
            <a:r>
              <a:rPr lang="pt-PT" dirty="0"/>
              <a:t> </a:t>
            </a:r>
            <a:r>
              <a:rPr lang="pt-PT" dirty="0" err="1"/>
              <a:t>have</a:t>
            </a:r>
            <a:r>
              <a:rPr lang="pt-PT" dirty="0"/>
              <a:t> a </a:t>
            </a:r>
            <a:r>
              <a:rPr lang="pt-PT" b="1" dirty="0"/>
              <a:t>poster </a:t>
            </a:r>
            <a:r>
              <a:rPr lang="pt-PT" b="1" dirty="0" err="1"/>
              <a:t>session</a:t>
            </a:r>
            <a:r>
              <a:rPr lang="pt-PT" dirty="0"/>
              <a:t> - </a:t>
            </a:r>
            <a:r>
              <a:rPr lang="en-US" sz="1200" b="0" i="0" kern="1200" dirty="0">
                <a:solidFill>
                  <a:schemeClr val="tx1"/>
                </a:solidFill>
                <a:effectLst/>
                <a:latin typeface="+mn-lt"/>
                <a:ea typeface="+mn-ea"/>
                <a:cs typeface="+mn-cs"/>
              </a:rPr>
              <a:t>a valuable networking opportunity which can allow you to forge relationships for future collaborations.</a:t>
            </a:r>
            <a:endParaRPr lang="pt-PT" dirty="0"/>
          </a:p>
          <a:p>
            <a:r>
              <a:rPr lang="pt-PT" dirty="0" err="1"/>
              <a:t>This</a:t>
            </a:r>
            <a:r>
              <a:rPr lang="pt-PT" dirty="0"/>
              <a:t> </a:t>
            </a:r>
            <a:r>
              <a:rPr lang="pt-PT" dirty="0" err="1"/>
              <a:t>year</a:t>
            </a:r>
            <a:r>
              <a:rPr lang="pt-PT" dirty="0"/>
              <a:t> </a:t>
            </a:r>
            <a:r>
              <a:rPr lang="pt-PT" dirty="0" err="1"/>
              <a:t>we</a:t>
            </a:r>
            <a:r>
              <a:rPr lang="pt-PT" dirty="0"/>
              <a:t> are </a:t>
            </a:r>
            <a:r>
              <a:rPr lang="pt-PT" dirty="0" err="1"/>
              <a:t>planning</a:t>
            </a:r>
            <a:r>
              <a:rPr lang="pt-PT" dirty="0"/>
              <a:t> </a:t>
            </a:r>
            <a:r>
              <a:rPr lang="pt-PT" dirty="0" err="1"/>
              <a:t>on</a:t>
            </a:r>
            <a:r>
              <a:rPr lang="pt-PT" dirty="0"/>
              <a:t> some </a:t>
            </a:r>
            <a:r>
              <a:rPr lang="pt-PT" dirty="0" err="1"/>
              <a:t>updates</a:t>
            </a:r>
            <a:r>
              <a:rPr lang="pt-PT" dirty="0"/>
              <a:t> – </a:t>
            </a:r>
            <a:r>
              <a:rPr lang="pt-PT" dirty="0" err="1"/>
              <a:t>the</a:t>
            </a:r>
            <a:r>
              <a:rPr lang="pt-PT" dirty="0"/>
              <a:t> </a:t>
            </a:r>
            <a:r>
              <a:rPr lang="pt-PT" dirty="0" err="1"/>
              <a:t>first</a:t>
            </a:r>
            <a:r>
              <a:rPr lang="pt-PT" dirty="0"/>
              <a:t> </a:t>
            </a:r>
            <a:r>
              <a:rPr lang="pt-PT" dirty="0" err="1"/>
              <a:t>one</a:t>
            </a:r>
            <a:r>
              <a:rPr lang="pt-PT" dirty="0"/>
              <a:t> </a:t>
            </a:r>
            <a:r>
              <a:rPr lang="pt-PT" dirty="0" err="1"/>
              <a:t>already</a:t>
            </a:r>
            <a:r>
              <a:rPr lang="pt-PT" dirty="0"/>
              <a:t> in </a:t>
            </a:r>
            <a:r>
              <a:rPr lang="pt-PT" dirty="0" err="1"/>
              <a:t>the</a:t>
            </a:r>
            <a:r>
              <a:rPr lang="pt-PT" dirty="0"/>
              <a:t> </a:t>
            </a:r>
            <a:r>
              <a:rPr lang="pt-PT" dirty="0" err="1"/>
              <a:t>name</a:t>
            </a:r>
            <a:r>
              <a:rPr lang="pt-PT" dirty="0"/>
              <a:t> of </a:t>
            </a:r>
            <a:r>
              <a:rPr lang="pt-PT" dirty="0" err="1"/>
              <a:t>the</a:t>
            </a:r>
            <a:r>
              <a:rPr lang="pt-PT" dirty="0"/>
              <a:t> </a:t>
            </a:r>
            <a:r>
              <a:rPr lang="pt-PT" dirty="0" err="1"/>
              <a:t>event</a:t>
            </a:r>
            <a:r>
              <a:rPr lang="pt-PT" dirty="0"/>
              <a:t>, </a:t>
            </a:r>
            <a:r>
              <a:rPr lang="pt-PT" dirty="0" err="1"/>
              <a:t>which</a:t>
            </a:r>
            <a:r>
              <a:rPr lang="pt-PT" dirty="0"/>
              <a:t> </a:t>
            </a:r>
            <a:r>
              <a:rPr lang="pt-PT" dirty="0" err="1"/>
              <a:t>also</a:t>
            </a:r>
            <a:r>
              <a:rPr lang="pt-PT" dirty="0"/>
              <a:t> </a:t>
            </a:r>
            <a:r>
              <a:rPr lang="pt-PT" dirty="0" err="1"/>
              <a:t>explicitely</a:t>
            </a:r>
            <a:r>
              <a:rPr lang="pt-PT" dirty="0"/>
              <a:t> </a:t>
            </a:r>
            <a:r>
              <a:rPr lang="pt-PT" dirty="0" err="1"/>
              <a:t>mentions</a:t>
            </a:r>
            <a:r>
              <a:rPr lang="pt-PT" dirty="0"/>
              <a:t> </a:t>
            </a:r>
            <a:r>
              <a:rPr lang="pt-PT" dirty="0" err="1"/>
              <a:t>Innovation</a:t>
            </a:r>
            <a:r>
              <a:rPr lang="pt-PT" dirty="0"/>
              <a:t>, as </a:t>
            </a:r>
            <a:r>
              <a:rPr lang="pt-PT" dirty="0" err="1"/>
              <a:t>well</a:t>
            </a:r>
            <a:r>
              <a:rPr lang="pt-PT" dirty="0"/>
              <a:t> as </a:t>
            </a:r>
            <a:r>
              <a:rPr lang="pt-PT" dirty="0" err="1"/>
              <a:t>on</a:t>
            </a:r>
            <a:r>
              <a:rPr lang="pt-PT" dirty="0"/>
              <a:t> </a:t>
            </a:r>
            <a:r>
              <a:rPr lang="pt-PT" dirty="0" err="1"/>
              <a:t>the</a:t>
            </a:r>
            <a:r>
              <a:rPr lang="pt-PT" dirty="0"/>
              <a:t> </a:t>
            </a:r>
            <a:r>
              <a:rPr lang="pt-PT" dirty="0" err="1"/>
              <a:t>span</a:t>
            </a:r>
            <a:r>
              <a:rPr lang="pt-PT" dirty="0"/>
              <a:t> of </a:t>
            </a:r>
            <a:r>
              <a:rPr lang="pt-PT" dirty="0" err="1"/>
              <a:t>the</a:t>
            </a:r>
            <a:r>
              <a:rPr lang="pt-PT" dirty="0"/>
              <a:t> </a:t>
            </a:r>
            <a:r>
              <a:rPr lang="pt-PT" b="1" dirty="0" err="1"/>
              <a:t>side</a:t>
            </a:r>
            <a:r>
              <a:rPr lang="pt-PT" b="1" dirty="0"/>
              <a:t> </a:t>
            </a:r>
            <a:r>
              <a:rPr lang="pt-PT" b="1" dirty="0" err="1"/>
              <a:t>events</a:t>
            </a:r>
            <a:r>
              <a:rPr lang="pt-PT" dirty="0"/>
              <a:t> </a:t>
            </a:r>
            <a:r>
              <a:rPr lang="pt-PT" dirty="0" err="1"/>
              <a:t>that</a:t>
            </a:r>
            <a:r>
              <a:rPr lang="pt-PT" dirty="0"/>
              <a:t> </a:t>
            </a:r>
            <a:r>
              <a:rPr lang="pt-PT" dirty="0" err="1"/>
              <a:t>we</a:t>
            </a:r>
            <a:r>
              <a:rPr lang="pt-PT" dirty="0"/>
              <a:t> </a:t>
            </a:r>
            <a:r>
              <a:rPr lang="pt-PT" dirty="0" err="1"/>
              <a:t>already</a:t>
            </a:r>
            <a:r>
              <a:rPr lang="pt-PT" dirty="0"/>
              <a:t> organize, </a:t>
            </a:r>
            <a:r>
              <a:rPr lang="pt-PT" dirty="0" err="1"/>
              <a:t>such</a:t>
            </a:r>
            <a:r>
              <a:rPr lang="pt-PT" dirty="0"/>
              <a:t> as </a:t>
            </a:r>
            <a:r>
              <a:rPr lang="pt-PT" dirty="0" err="1"/>
              <a:t>lab</a:t>
            </a:r>
            <a:r>
              <a:rPr lang="pt-PT" dirty="0"/>
              <a:t> </a:t>
            </a:r>
            <a:r>
              <a:rPr lang="pt-PT" dirty="0" err="1"/>
              <a:t>visits</a:t>
            </a:r>
            <a:r>
              <a:rPr lang="pt-PT" dirty="0"/>
              <a:t>, speed </a:t>
            </a:r>
            <a:r>
              <a:rPr lang="pt-PT" dirty="0" err="1"/>
              <a:t>dating</a:t>
            </a:r>
            <a:r>
              <a:rPr lang="pt-PT" dirty="0"/>
              <a:t> </a:t>
            </a:r>
            <a:r>
              <a:rPr lang="pt-PT" dirty="0" err="1"/>
              <a:t>between</a:t>
            </a:r>
            <a:r>
              <a:rPr lang="pt-PT" dirty="0"/>
              <a:t> </a:t>
            </a:r>
            <a:r>
              <a:rPr lang="pt-PT" dirty="0" err="1"/>
              <a:t>scientists</a:t>
            </a:r>
            <a:r>
              <a:rPr lang="pt-PT" dirty="0"/>
              <a:t>, debates </a:t>
            </a:r>
            <a:r>
              <a:rPr lang="pt-PT" dirty="0" err="1"/>
              <a:t>and</a:t>
            </a:r>
            <a:r>
              <a:rPr lang="pt-PT" dirty="0"/>
              <a:t> </a:t>
            </a:r>
            <a:r>
              <a:rPr lang="pt-PT" dirty="0" err="1"/>
              <a:t>conversations</a:t>
            </a:r>
            <a:r>
              <a:rPr lang="pt-PT" dirty="0"/>
              <a:t> </a:t>
            </a:r>
            <a:r>
              <a:rPr lang="pt-PT" dirty="0" err="1"/>
              <a:t>involving</a:t>
            </a:r>
            <a:r>
              <a:rPr lang="pt-PT" dirty="0"/>
              <a:t> </a:t>
            </a:r>
            <a:r>
              <a:rPr lang="pt-PT" dirty="0" err="1"/>
              <a:t>students</a:t>
            </a:r>
            <a:r>
              <a:rPr lang="pt-PT" dirty="0"/>
              <a:t> as </a:t>
            </a:r>
            <a:r>
              <a:rPr lang="pt-PT" dirty="0" err="1"/>
              <a:t>well</a:t>
            </a:r>
            <a:r>
              <a:rPr lang="pt-PT" dirty="0"/>
              <a:t>, </a:t>
            </a:r>
            <a:r>
              <a:rPr lang="pt-PT" dirty="0" err="1"/>
              <a:t>and</a:t>
            </a:r>
            <a:r>
              <a:rPr lang="pt-PT" dirty="0"/>
              <a:t> </a:t>
            </a:r>
            <a:r>
              <a:rPr lang="pt-PT" dirty="0" err="1"/>
              <a:t>so</a:t>
            </a:r>
            <a:r>
              <a:rPr lang="pt-PT" dirty="0"/>
              <a:t> </a:t>
            </a:r>
            <a:r>
              <a:rPr lang="pt-PT" dirty="0" err="1"/>
              <a:t>on</a:t>
            </a:r>
            <a:r>
              <a:rPr lang="pt-PT" dirty="0"/>
              <a:t>. </a:t>
            </a:r>
          </a:p>
          <a:p>
            <a:endParaRPr lang="pt-PT" dirty="0"/>
          </a:p>
          <a:p>
            <a:r>
              <a:rPr lang="pt-PT" dirty="0" err="1"/>
              <a:t>How</a:t>
            </a:r>
            <a:r>
              <a:rPr lang="pt-PT" dirty="0"/>
              <a:t> can </a:t>
            </a:r>
            <a:r>
              <a:rPr lang="pt-PT" dirty="0" err="1"/>
              <a:t>you</a:t>
            </a:r>
            <a:r>
              <a:rPr lang="pt-PT" dirty="0"/>
              <a:t> </a:t>
            </a:r>
            <a:r>
              <a:rPr lang="pt-PT" dirty="0" err="1"/>
              <a:t>be</a:t>
            </a:r>
            <a:r>
              <a:rPr lang="pt-PT" dirty="0"/>
              <a:t> </a:t>
            </a:r>
            <a:r>
              <a:rPr lang="pt-PT" dirty="0" err="1"/>
              <a:t>involved</a:t>
            </a:r>
            <a:r>
              <a:rPr lang="pt-PT" dirty="0"/>
              <a:t>? </a:t>
            </a:r>
            <a:r>
              <a:rPr lang="pt-PT" dirty="0" err="1"/>
              <a:t>On</a:t>
            </a:r>
            <a:r>
              <a:rPr lang="pt-PT" dirty="0"/>
              <a:t> </a:t>
            </a:r>
            <a:r>
              <a:rPr lang="pt-PT" dirty="0" err="1"/>
              <a:t>the</a:t>
            </a:r>
            <a:r>
              <a:rPr lang="pt-PT" dirty="0"/>
              <a:t> </a:t>
            </a:r>
            <a:r>
              <a:rPr lang="pt-PT" dirty="0" err="1"/>
              <a:t>one</a:t>
            </a:r>
            <a:r>
              <a:rPr lang="pt-PT" dirty="0"/>
              <a:t> </a:t>
            </a:r>
            <a:r>
              <a:rPr lang="pt-PT" dirty="0" err="1"/>
              <a:t>hand</a:t>
            </a:r>
            <a:r>
              <a:rPr lang="pt-PT" dirty="0"/>
              <a:t>, a cal for </a:t>
            </a:r>
            <a:r>
              <a:rPr lang="pt-PT" dirty="0" err="1"/>
              <a:t>submitting</a:t>
            </a:r>
            <a:r>
              <a:rPr lang="pt-PT" dirty="0"/>
              <a:t> posters </a:t>
            </a:r>
            <a:r>
              <a:rPr lang="pt-PT" dirty="0" err="1"/>
              <a:t>will</a:t>
            </a:r>
            <a:r>
              <a:rPr lang="pt-PT" dirty="0"/>
              <a:t> </a:t>
            </a:r>
            <a:r>
              <a:rPr lang="pt-PT" dirty="0" err="1"/>
              <a:t>be</a:t>
            </a:r>
            <a:r>
              <a:rPr lang="pt-PT" dirty="0"/>
              <a:t> </a:t>
            </a:r>
            <a:r>
              <a:rPr lang="pt-PT" dirty="0" err="1"/>
              <a:t>sent</a:t>
            </a:r>
            <a:r>
              <a:rPr lang="pt-PT" dirty="0"/>
              <a:t> to </a:t>
            </a:r>
            <a:r>
              <a:rPr lang="pt-PT" dirty="0" err="1"/>
              <a:t>the</a:t>
            </a:r>
            <a:r>
              <a:rPr lang="pt-PT" dirty="0"/>
              <a:t> research </a:t>
            </a:r>
            <a:r>
              <a:rPr lang="pt-PT" dirty="0" err="1"/>
              <a:t>units</a:t>
            </a:r>
            <a:r>
              <a:rPr lang="pt-PT" dirty="0"/>
              <a:t>. </a:t>
            </a:r>
            <a:r>
              <a:rPr lang="pt-PT" dirty="0" err="1"/>
              <a:t>Furthermore</a:t>
            </a:r>
            <a:r>
              <a:rPr lang="pt-PT" dirty="0"/>
              <a:t>, </a:t>
            </a:r>
            <a:r>
              <a:rPr lang="pt-PT" dirty="0" err="1"/>
              <a:t>you</a:t>
            </a:r>
            <a:r>
              <a:rPr lang="pt-PT" dirty="0"/>
              <a:t> can </a:t>
            </a:r>
            <a:r>
              <a:rPr lang="pt-PT" dirty="0" err="1"/>
              <a:t>submit</a:t>
            </a:r>
            <a:r>
              <a:rPr lang="pt-PT" dirty="0"/>
              <a:t> </a:t>
            </a:r>
            <a:r>
              <a:rPr lang="pt-PT" dirty="0" err="1"/>
              <a:t>your</a:t>
            </a:r>
            <a:r>
              <a:rPr lang="pt-PT" dirty="0"/>
              <a:t> </a:t>
            </a:r>
            <a:r>
              <a:rPr lang="pt-PT" dirty="0" err="1"/>
              <a:t>proposal</a:t>
            </a:r>
            <a:r>
              <a:rPr lang="pt-PT" dirty="0"/>
              <a:t> for a </a:t>
            </a:r>
            <a:r>
              <a:rPr lang="pt-PT" dirty="0" err="1"/>
              <a:t>side</a:t>
            </a:r>
            <a:r>
              <a:rPr lang="pt-PT" dirty="0"/>
              <a:t> </a:t>
            </a:r>
            <a:r>
              <a:rPr lang="pt-PT" dirty="0" err="1"/>
              <a:t>event</a:t>
            </a:r>
            <a:r>
              <a:rPr lang="pt-PT" dirty="0"/>
              <a:t> – </a:t>
            </a:r>
            <a:r>
              <a:rPr lang="pt-PT" dirty="0" err="1"/>
              <a:t>the</a:t>
            </a:r>
            <a:r>
              <a:rPr lang="pt-PT" dirty="0"/>
              <a:t> cal </a:t>
            </a:r>
            <a:r>
              <a:rPr lang="pt-PT" dirty="0" err="1"/>
              <a:t>will</a:t>
            </a:r>
            <a:r>
              <a:rPr lang="pt-PT" dirty="0"/>
              <a:t> </a:t>
            </a:r>
            <a:r>
              <a:rPr lang="pt-PT" dirty="0" err="1"/>
              <a:t>be</a:t>
            </a:r>
            <a:r>
              <a:rPr lang="pt-PT" dirty="0"/>
              <a:t> </a:t>
            </a:r>
            <a:r>
              <a:rPr lang="pt-PT" dirty="0" err="1"/>
              <a:t>announced</a:t>
            </a:r>
            <a:r>
              <a:rPr lang="pt-PT" dirty="0"/>
              <a:t> </a:t>
            </a:r>
            <a:r>
              <a:rPr lang="pt-PT" dirty="0" err="1"/>
              <a:t>shortly</a:t>
            </a:r>
            <a:r>
              <a:rPr lang="pt-PT" dirty="0"/>
              <a:t> (</a:t>
            </a:r>
            <a:r>
              <a:rPr lang="pt-PT" dirty="0" err="1"/>
              <a:t>we</a:t>
            </a:r>
            <a:r>
              <a:rPr lang="pt-PT" dirty="0"/>
              <a:t> are </a:t>
            </a:r>
            <a:r>
              <a:rPr lang="pt-PT" dirty="0" err="1"/>
              <a:t>working</a:t>
            </a:r>
            <a:r>
              <a:rPr lang="pt-PT" dirty="0"/>
              <a:t> </a:t>
            </a:r>
            <a:r>
              <a:rPr lang="pt-PT" dirty="0" err="1"/>
              <a:t>on</a:t>
            </a:r>
            <a:r>
              <a:rPr lang="pt-PT" dirty="0"/>
              <a:t> </a:t>
            </a:r>
            <a:r>
              <a:rPr lang="pt-PT" dirty="0" err="1"/>
              <a:t>the</a:t>
            </a:r>
            <a:r>
              <a:rPr lang="pt-PT" dirty="0"/>
              <a:t> final </a:t>
            </a:r>
            <a:r>
              <a:rPr lang="pt-PT" dirty="0" err="1"/>
              <a:t>details</a:t>
            </a:r>
            <a:r>
              <a:rPr lang="pt-PT" dirty="0"/>
              <a:t>). </a:t>
            </a:r>
            <a:r>
              <a:rPr lang="pt-PT" dirty="0" err="1"/>
              <a:t>Last</a:t>
            </a:r>
            <a:r>
              <a:rPr lang="pt-PT" dirty="0"/>
              <a:t> </a:t>
            </a:r>
            <a:r>
              <a:rPr lang="pt-PT" dirty="0" err="1"/>
              <a:t>but</a:t>
            </a:r>
            <a:r>
              <a:rPr lang="pt-PT" dirty="0"/>
              <a:t> </a:t>
            </a:r>
            <a:r>
              <a:rPr lang="pt-PT" dirty="0" err="1"/>
              <a:t>not</a:t>
            </a:r>
            <a:r>
              <a:rPr lang="pt-PT" dirty="0"/>
              <a:t> </a:t>
            </a:r>
            <a:r>
              <a:rPr lang="pt-PT" dirty="0" err="1"/>
              <a:t>least</a:t>
            </a:r>
            <a:r>
              <a:rPr lang="pt-PT" dirty="0"/>
              <a:t>, </a:t>
            </a:r>
            <a:r>
              <a:rPr lang="pt-PT" dirty="0" err="1"/>
              <a:t>please</a:t>
            </a:r>
            <a:r>
              <a:rPr lang="pt-PT" dirty="0"/>
              <a:t> </a:t>
            </a:r>
            <a:r>
              <a:rPr lang="pt-PT" dirty="0" err="1"/>
              <a:t>encourage</a:t>
            </a:r>
            <a:r>
              <a:rPr lang="pt-PT" dirty="0"/>
              <a:t> </a:t>
            </a:r>
            <a:r>
              <a:rPr lang="pt-PT" dirty="0" err="1"/>
              <a:t>your</a:t>
            </a:r>
            <a:r>
              <a:rPr lang="pt-PT" dirty="0"/>
              <a:t> </a:t>
            </a:r>
            <a:r>
              <a:rPr lang="pt-PT" dirty="0" err="1"/>
              <a:t>students</a:t>
            </a:r>
            <a:r>
              <a:rPr lang="pt-PT" dirty="0"/>
              <a:t> to </a:t>
            </a:r>
            <a:r>
              <a:rPr lang="pt-PT" dirty="0" err="1"/>
              <a:t>attend</a:t>
            </a:r>
            <a:r>
              <a:rPr lang="pt-PT" dirty="0"/>
              <a:t>, as </a:t>
            </a:r>
            <a:r>
              <a:rPr lang="pt-PT" dirty="0" err="1"/>
              <a:t>this</a:t>
            </a:r>
            <a:r>
              <a:rPr lang="pt-PT" dirty="0"/>
              <a:t> </a:t>
            </a:r>
            <a:r>
              <a:rPr lang="pt-PT" dirty="0" err="1"/>
              <a:t>is</a:t>
            </a:r>
            <a:r>
              <a:rPr lang="pt-PT" dirty="0"/>
              <a:t> na </a:t>
            </a:r>
            <a:r>
              <a:rPr lang="pt-PT" dirty="0" err="1"/>
              <a:t>invaluable</a:t>
            </a:r>
            <a:r>
              <a:rPr lang="pt-PT" dirty="0"/>
              <a:t> </a:t>
            </a:r>
            <a:r>
              <a:rPr lang="pt-PT" dirty="0" err="1"/>
              <a:t>opportunity</a:t>
            </a:r>
            <a:r>
              <a:rPr lang="pt-PT" dirty="0"/>
              <a:t> for </a:t>
            </a:r>
            <a:r>
              <a:rPr lang="pt-PT" dirty="0" err="1"/>
              <a:t>them</a:t>
            </a:r>
            <a:r>
              <a:rPr lang="pt-PT" dirty="0"/>
              <a:t> – as </a:t>
            </a:r>
            <a:r>
              <a:rPr lang="pt-PT" dirty="0" err="1"/>
              <a:t>well</a:t>
            </a:r>
            <a:r>
              <a:rPr lang="pt-PT" dirty="0"/>
              <a:t> as </a:t>
            </a:r>
            <a:r>
              <a:rPr lang="pt-PT" dirty="0" err="1"/>
              <a:t>you</a:t>
            </a:r>
            <a:r>
              <a:rPr lang="pt-PT" dirty="0"/>
              <a:t>! – to </a:t>
            </a:r>
            <a:r>
              <a:rPr lang="pt-PT" dirty="0" err="1"/>
              <a:t>learn</a:t>
            </a:r>
            <a:r>
              <a:rPr lang="pt-PT" dirty="0"/>
              <a:t> more </a:t>
            </a:r>
            <a:r>
              <a:rPr lang="pt-PT" dirty="0" err="1"/>
              <a:t>about</a:t>
            </a:r>
            <a:r>
              <a:rPr lang="pt-PT" dirty="0"/>
              <a:t> </a:t>
            </a:r>
            <a:r>
              <a:rPr lang="pt-PT" dirty="0" err="1"/>
              <a:t>the</a:t>
            </a:r>
            <a:r>
              <a:rPr lang="pt-PT" dirty="0"/>
              <a:t> research </a:t>
            </a:r>
            <a:r>
              <a:rPr lang="pt-PT" dirty="0" err="1"/>
              <a:t>that</a:t>
            </a:r>
            <a:r>
              <a:rPr lang="pt-PT" dirty="0"/>
              <a:t> </a:t>
            </a:r>
            <a:r>
              <a:rPr lang="pt-PT" dirty="0" err="1"/>
              <a:t>is</a:t>
            </a:r>
            <a:r>
              <a:rPr lang="pt-PT" dirty="0"/>
              <a:t> </a:t>
            </a:r>
            <a:r>
              <a:rPr lang="pt-PT" dirty="0" err="1"/>
              <a:t>being</a:t>
            </a:r>
            <a:r>
              <a:rPr lang="pt-PT" dirty="0"/>
              <a:t> </a:t>
            </a:r>
            <a:r>
              <a:rPr lang="pt-PT" dirty="0" err="1"/>
              <a:t>done</a:t>
            </a:r>
            <a:r>
              <a:rPr lang="pt-PT" dirty="0"/>
              <a:t> </a:t>
            </a:r>
            <a:r>
              <a:rPr lang="pt-PT" dirty="0" err="1"/>
              <a:t>at</a:t>
            </a:r>
            <a:r>
              <a:rPr lang="pt-PT" dirty="0"/>
              <a:t> </a:t>
            </a:r>
            <a:r>
              <a:rPr lang="pt-PT" dirty="0" err="1"/>
              <a:t>the</a:t>
            </a:r>
            <a:r>
              <a:rPr lang="pt-PT" dirty="0"/>
              <a:t> </a:t>
            </a:r>
            <a:r>
              <a:rPr lang="pt-PT" dirty="0" err="1"/>
              <a:t>Faculty</a:t>
            </a:r>
            <a:r>
              <a:rPr lang="pt-PT" dirty="0"/>
              <a:t> in </a:t>
            </a:r>
            <a:r>
              <a:rPr lang="pt-PT" dirty="0" err="1"/>
              <a:t>its</a:t>
            </a:r>
            <a:r>
              <a:rPr lang="pt-PT" dirty="0"/>
              <a:t> </a:t>
            </a:r>
            <a:r>
              <a:rPr lang="pt-PT" dirty="0" err="1"/>
              <a:t>diverse</a:t>
            </a:r>
            <a:r>
              <a:rPr lang="pt-PT" dirty="0"/>
              <a:t> </a:t>
            </a:r>
            <a:r>
              <a:rPr lang="pt-PT" dirty="0" err="1"/>
              <a:t>scientific</a:t>
            </a:r>
            <a:r>
              <a:rPr lang="pt-PT" dirty="0"/>
              <a:t> áreas.</a:t>
            </a:r>
          </a:p>
          <a:p>
            <a:endParaRPr lang="pt-PT" dirty="0"/>
          </a:p>
          <a:p>
            <a:endParaRPr lang="pt-PT" dirty="0"/>
          </a:p>
          <a:p>
            <a:r>
              <a:rPr lang="pt-PT" b="1" dirty="0"/>
              <a:t>DIA DE CIÊNCIAS 2024: APRIL 23, 2024</a:t>
            </a:r>
          </a:p>
          <a:p>
            <a:r>
              <a:rPr lang="pt-PT" dirty="0" err="1"/>
              <a:t>On</a:t>
            </a:r>
            <a:r>
              <a:rPr lang="pt-PT" dirty="0"/>
              <a:t> </a:t>
            </a:r>
            <a:r>
              <a:rPr lang="pt-PT" dirty="0" err="1"/>
              <a:t>April</a:t>
            </a:r>
            <a:r>
              <a:rPr lang="pt-PT" dirty="0"/>
              <a:t> 19, 2024, </a:t>
            </a:r>
            <a:r>
              <a:rPr lang="pt-PT" dirty="0" err="1"/>
              <a:t>we</a:t>
            </a:r>
            <a:r>
              <a:rPr lang="pt-PT" dirty="0"/>
              <a:t> </a:t>
            </a:r>
            <a:r>
              <a:rPr lang="pt-PT" dirty="0" err="1"/>
              <a:t>will</a:t>
            </a:r>
            <a:r>
              <a:rPr lang="pt-PT" dirty="0"/>
              <a:t> </a:t>
            </a:r>
            <a:r>
              <a:rPr lang="pt-PT" dirty="0" err="1"/>
              <a:t>celebrate</a:t>
            </a:r>
            <a:r>
              <a:rPr lang="pt-PT" dirty="0"/>
              <a:t> </a:t>
            </a:r>
            <a:r>
              <a:rPr lang="pt-PT" dirty="0" err="1"/>
              <a:t>the</a:t>
            </a:r>
            <a:r>
              <a:rPr lang="pt-PT" dirty="0"/>
              <a:t> </a:t>
            </a:r>
            <a:r>
              <a:rPr lang="pt-PT" dirty="0" err="1"/>
              <a:t>anniversary</a:t>
            </a:r>
            <a:r>
              <a:rPr lang="pt-PT" dirty="0"/>
              <a:t> 113 of Ciências ULisboa.</a:t>
            </a:r>
          </a:p>
          <a:p>
            <a:r>
              <a:rPr lang="pt-PT" dirty="0" err="1"/>
              <a:t>After</a:t>
            </a:r>
            <a:r>
              <a:rPr lang="pt-PT" dirty="0"/>
              <a:t> </a:t>
            </a:r>
            <a:r>
              <a:rPr lang="pt-PT" dirty="0" err="1"/>
              <a:t>the</a:t>
            </a:r>
            <a:r>
              <a:rPr lang="pt-PT" dirty="0"/>
              <a:t> </a:t>
            </a:r>
            <a:r>
              <a:rPr lang="pt-PT" dirty="0" err="1"/>
              <a:t>already</a:t>
            </a:r>
            <a:r>
              <a:rPr lang="pt-PT" dirty="0"/>
              <a:t> </a:t>
            </a:r>
            <a:r>
              <a:rPr lang="pt-PT" dirty="0" err="1"/>
              <a:t>traditional</a:t>
            </a:r>
            <a:r>
              <a:rPr lang="pt-PT" dirty="0"/>
              <a:t> </a:t>
            </a:r>
            <a:r>
              <a:rPr lang="pt-PT" dirty="0" err="1"/>
              <a:t>message</a:t>
            </a:r>
            <a:r>
              <a:rPr lang="pt-PT" dirty="0"/>
              <a:t> of </a:t>
            </a:r>
            <a:r>
              <a:rPr lang="pt-PT" dirty="0" err="1"/>
              <a:t>the</a:t>
            </a:r>
            <a:r>
              <a:rPr lang="pt-PT" dirty="0"/>
              <a:t> Director, </a:t>
            </a:r>
            <a:r>
              <a:rPr lang="pt-PT" dirty="0" err="1"/>
              <a:t>the</a:t>
            </a:r>
            <a:r>
              <a:rPr lang="pt-PT" dirty="0"/>
              <a:t> </a:t>
            </a:r>
            <a:r>
              <a:rPr lang="pt-PT" dirty="0" err="1"/>
              <a:t>program</a:t>
            </a:r>
            <a:r>
              <a:rPr lang="pt-PT" dirty="0"/>
              <a:t> </a:t>
            </a:r>
            <a:r>
              <a:rPr lang="en-US" dirty="0"/>
              <a:t>will highlight distinctions for Ciências ULisboa students and staff, and surprise elements that will guide the session until the expected performance of </a:t>
            </a:r>
            <a:r>
              <a:rPr lang="en-US" dirty="0" err="1"/>
              <a:t>VicenTuna</a:t>
            </a:r>
            <a:r>
              <a:rPr lang="en-US" dirty="0"/>
              <a:t> and the birthday cake.</a:t>
            </a:r>
          </a:p>
          <a:p>
            <a:r>
              <a:rPr lang="en-US" dirty="0"/>
              <a:t>On this day there is usually exemption from classes during the ceremony.</a:t>
            </a:r>
          </a:p>
          <a:p>
            <a:endParaRPr lang="pt-PT" dirty="0"/>
          </a:p>
          <a:p>
            <a:r>
              <a:rPr lang="pt-PT" b="1" dirty="0"/>
              <a:t>Ciências </a:t>
            </a:r>
            <a:r>
              <a:rPr lang="pt-PT" b="1" dirty="0" err="1"/>
              <a:t>Jobshop</a:t>
            </a:r>
            <a:r>
              <a:rPr lang="pt-PT" b="1" dirty="0"/>
              <a:t>:</a:t>
            </a:r>
          </a:p>
          <a:p>
            <a:r>
              <a:rPr lang="en-US" dirty="0"/>
              <a:t>It is the job fair of the Faculty of Sciences of the University of Lisbon, organized annually by the Employability Office and the Student Association of the Faculty of Sciences of Lisbon (AEFCL).</a:t>
            </a:r>
          </a:p>
          <a:p>
            <a:r>
              <a:rPr lang="en-US" dirty="0"/>
              <a:t>This event aims to bring students/recent graduates from various Science courses closer to the job market, through workshops, interviews and contact with companies and recruiters.</a:t>
            </a:r>
          </a:p>
          <a:p>
            <a:endParaRPr lang="en-US" dirty="0"/>
          </a:p>
        </p:txBody>
      </p:sp>
      <p:sp>
        <p:nvSpPr>
          <p:cNvPr id="4" name="Marcador de Posição do Número do Diapositivo 3"/>
          <p:cNvSpPr>
            <a:spLocks noGrp="1"/>
          </p:cNvSpPr>
          <p:nvPr>
            <p:ph type="sldNum" sz="quarter" idx="5"/>
          </p:nvPr>
        </p:nvSpPr>
        <p:spPr/>
        <p:txBody>
          <a:bodyPr/>
          <a:lstStyle/>
          <a:p>
            <a:fld id="{8E2CCF1C-ACDA-D04F-99B0-C5515D616A22}" type="slidenum">
              <a:rPr lang="x-none" smtClean="0"/>
              <a:t>9</a:t>
            </a:fld>
            <a:endParaRPr lang="x-none"/>
          </a:p>
        </p:txBody>
      </p:sp>
    </p:spTree>
    <p:extLst>
      <p:ext uri="{BB962C8B-B14F-4D97-AF65-F5344CB8AC3E}">
        <p14:creationId xmlns:p14="http://schemas.microsoft.com/office/powerpoint/2010/main" val="2776034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r>
              <a:rPr lang="pt-PT" b="1" dirty="0"/>
              <a:t>OUTREACH EVENTS: </a:t>
            </a:r>
            <a:r>
              <a:rPr lang="pt-PT" dirty="0" err="1"/>
              <a:t>aimed</a:t>
            </a:r>
            <a:r>
              <a:rPr lang="pt-PT" dirty="0"/>
              <a:t> </a:t>
            </a:r>
            <a:r>
              <a:rPr lang="pt-PT" dirty="0" err="1"/>
              <a:t>at</a:t>
            </a:r>
            <a:r>
              <a:rPr lang="pt-PT" dirty="0"/>
              <a:t> </a:t>
            </a:r>
            <a:r>
              <a:rPr lang="pt-PT" dirty="0" err="1"/>
              <a:t>schools</a:t>
            </a:r>
            <a:r>
              <a:rPr lang="pt-PT" dirty="0"/>
              <a:t> </a:t>
            </a:r>
            <a:r>
              <a:rPr lang="pt-PT" dirty="0" err="1"/>
              <a:t>and</a:t>
            </a:r>
            <a:r>
              <a:rPr lang="pt-PT" dirty="0"/>
              <a:t> a general </a:t>
            </a:r>
            <a:r>
              <a:rPr lang="pt-PT" dirty="0" err="1"/>
              <a:t>audience</a:t>
            </a:r>
            <a:endParaRPr lang="pt-PT" dirty="0"/>
          </a:p>
          <a:p>
            <a:endParaRPr lang="pt-PT" dirty="0"/>
          </a:p>
          <a:p>
            <a:r>
              <a:rPr lang="pt-PT" b="1" dirty="0"/>
              <a:t>EUROPEAN RESEARCHERS’ NIGHT:</a:t>
            </a:r>
          </a:p>
          <a:p>
            <a:r>
              <a:rPr lang="en-GB" sz="1200" dirty="0"/>
              <a:t>Bring research and researchers closer to the public, and increase the interest of young people in science and research careers.</a:t>
            </a:r>
          </a:p>
          <a:p>
            <a:r>
              <a:rPr lang="en-GB" sz="1200" dirty="0"/>
              <a:t>Showcase the impact of researchers’ work on people’s daily lives</a:t>
            </a:r>
          </a:p>
          <a:p>
            <a:endParaRPr lang="pt-PT" dirty="0"/>
          </a:p>
          <a:p>
            <a:endParaRPr lang="pt-PT" dirty="0"/>
          </a:p>
          <a:p>
            <a:r>
              <a:rPr lang="pt-PT" b="1" dirty="0"/>
              <a:t>FUTURÁLIA: 20-23 </a:t>
            </a:r>
            <a:r>
              <a:rPr lang="pt-PT" b="1" dirty="0" err="1"/>
              <a:t>march</a:t>
            </a:r>
            <a:r>
              <a:rPr lang="pt-PT" b="1" dirty="0"/>
              <a:t> 2024</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err="1"/>
              <a:t>Futurália</a:t>
            </a:r>
            <a:r>
              <a:rPr lang="en-GB" sz="1200" dirty="0"/>
              <a:t> is the largest education and training fair held in Portugal, attracting thousands of students, teachers and families every year. In 2023, </a:t>
            </a:r>
            <a:r>
              <a:rPr lang="en-GB" sz="1200" dirty="0" err="1"/>
              <a:t>Futurália</a:t>
            </a:r>
            <a:r>
              <a:rPr lang="en-GB" sz="1200" dirty="0"/>
              <a:t> welcomed about 65 000 visitors, with almost 400 school visits. Being at </a:t>
            </a:r>
            <a:r>
              <a:rPr lang="en-GB" sz="1200" dirty="0" err="1"/>
              <a:t>Futurália</a:t>
            </a:r>
            <a:r>
              <a:rPr lang="en-GB" sz="1200" dirty="0"/>
              <a:t> is indeed an experience on its own, and a prime opportunity to chat with high school students. </a:t>
            </a:r>
            <a:endParaRPr lang="x-none" sz="1200" dirty="0"/>
          </a:p>
          <a:p>
            <a:endParaRPr lang="pt-PT" dirty="0"/>
          </a:p>
          <a:p>
            <a:endParaRPr lang="pt-PT" dirty="0"/>
          </a:p>
          <a:p>
            <a:r>
              <a:rPr lang="pt-PT" dirty="0"/>
              <a:t>CIÊNCIAS OPEN DAYS:</a:t>
            </a:r>
          </a:p>
          <a:p>
            <a:r>
              <a:rPr lang="pt-PT" dirty="0"/>
              <a:t>SER CIENTISTA:  </a:t>
            </a:r>
            <a:r>
              <a:rPr lang="pt-PT" dirty="0" err="1"/>
              <a:t>last</a:t>
            </a:r>
            <a:r>
              <a:rPr lang="pt-PT" dirty="0"/>
              <a:t> </a:t>
            </a:r>
            <a:r>
              <a:rPr lang="pt-PT" dirty="0" err="1"/>
              <a:t>wek</a:t>
            </a:r>
            <a:r>
              <a:rPr lang="pt-PT" dirty="0"/>
              <a:t> of </a:t>
            </a:r>
            <a:r>
              <a:rPr lang="pt-PT" dirty="0" err="1"/>
              <a:t>July</a:t>
            </a:r>
            <a:r>
              <a:rPr lang="pt-PT"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Welcoming secondary school students in daily live of research projects with direct engagement of </a:t>
            </a:r>
            <a:r>
              <a:rPr lang="en-GB" sz="1200" dirty="0" err="1"/>
              <a:t>Ciências</a:t>
            </a:r>
            <a:r>
              <a:rPr lang="en-GB" sz="1200" dirty="0"/>
              <a:t> scientists</a:t>
            </a:r>
            <a:endParaRPr lang="x-none" sz="1200" dirty="0"/>
          </a:p>
          <a:p>
            <a:endParaRPr lang="pt-PT" dirty="0"/>
          </a:p>
          <a:p>
            <a:endParaRPr lang="pt-PT" dirty="0"/>
          </a:p>
        </p:txBody>
      </p:sp>
      <p:sp>
        <p:nvSpPr>
          <p:cNvPr id="4" name="Marcador de Posição do Número do Diapositivo 3"/>
          <p:cNvSpPr>
            <a:spLocks noGrp="1"/>
          </p:cNvSpPr>
          <p:nvPr>
            <p:ph type="sldNum" sz="quarter" idx="5"/>
          </p:nvPr>
        </p:nvSpPr>
        <p:spPr/>
        <p:txBody>
          <a:bodyPr/>
          <a:lstStyle/>
          <a:p>
            <a:fld id="{8E2CCF1C-ACDA-D04F-99B0-C5515D616A22}" type="slidenum">
              <a:rPr lang="x-none" smtClean="0"/>
              <a:t>11</a:t>
            </a:fld>
            <a:endParaRPr lang="x-none"/>
          </a:p>
        </p:txBody>
      </p:sp>
    </p:spTree>
    <p:extLst>
      <p:ext uri="{BB962C8B-B14F-4D97-AF65-F5344CB8AC3E}">
        <p14:creationId xmlns:p14="http://schemas.microsoft.com/office/powerpoint/2010/main" val="155473271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5840D1-FAEE-BF48-81E1-C5607F695C4B}"/>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x-none"/>
          </a:p>
        </p:txBody>
      </p:sp>
      <p:sp>
        <p:nvSpPr>
          <p:cNvPr id="3" name="Subtitle 2">
            <a:extLst>
              <a:ext uri="{FF2B5EF4-FFF2-40B4-BE49-F238E27FC236}">
                <a16:creationId xmlns:a16="http://schemas.microsoft.com/office/drawing/2014/main" id="{883F2D28-50AF-6441-B5E8-32F0971F4C0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x-none"/>
          </a:p>
        </p:txBody>
      </p:sp>
      <p:sp>
        <p:nvSpPr>
          <p:cNvPr id="4" name="Date Placeholder 3">
            <a:extLst>
              <a:ext uri="{FF2B5EF4-FFF2-40B4-BE49-F238E27FC236}">
                <a16:creationId xmlns:a16="http://schemas.microsoft.com/office/drawing/2014/main" id="{8CA51C6B-9705-0B44-B701-115891B60B37}"/>
              </a:ext>
            </a:extLst>
          </p:cNvPr>
          <p:cNvSpPr>
            <a:spLocks noGrp="1"/>
          </p:cNvSpPr>
          <p:nvPr>
            <p:ph type="dt" sz="half" idx="10"/>
          </p:nvPr>
        </p:nvSpPr>
        <p:spPr/>
        <p:txBody>
          <a:bodyPr/>
          <a:lstStyle/>
          <a:p>
            <a:fld id="{0290DBE8-CA1D-FD4C-A99F-A501843DBEB2}" type="datetimeFigureOut">
              <a:rPr lang="x-none" smtClean="0"/>
              <a:t>04/09/2023</a:t>
            </a:fld>
            <a:endParaRPr lang="x-none"/>
          </a:p>
        </p:txBody>
      </p:sp>
      <p:sp>
        <p:nvSpPr>
          <p:cNvPr id="5" name="Footer Placeholder 4">
            <a:extLst>
              <a:ext uri="{FF2B5EF4-FFF2-40B4-BE49-F238E27FC236}">
                <a16:creationId xmlns:a16="http://schemas.microsoft.com/office/drawing/2014/main" id="{E50A009D-34EA-E649-9FDF-6B87A57480C6}"/>
              </a:ext>
            </a:extLst>
          </p:cNvPr>
          <p:cNvSpPr>
            <a:spLocks noGrp="1"/>
          </p:cNvSpPr>
          <p:nvPr>
            <p:ph type="ftr" sz="quarter" idx="11"/>
          </p:nvPr>
        </p:nvSpPr>
        <p:spPr/>
        <p:txBody>
          <a:bodyPr/>
          <a:lstStyle/>
          <a:p>
            <a:endParaRPr lang="x-none"/>
          </a:p>
        </p:txBody>
      </p:sp>
      <p:sp>
        <p:nvSpPr>
          <p:cNvPr id="6" name="Slide Number Placeholder 5">
            <a:extLst>
              <a:ext uri="{FF2B5EF4-FFF2-40B4-BE49-F238E27FC236}">
                <a16:creationId xmlns:a16="http://schemas.microsoft.com/office/drawing/2014/main" id="{91B2D679-9257-0744-8CF0-360C5098B8D8}"/>
              </a:ext>
            </a:extLst>
          </p:cNvPr>
          <p:cNvSpPr>
            <a:spLocks noGrp="1"/>
          </p:cNvSpPr>
          <p:nvPr>
            <p:ph type="sldNum" sz="quarter" idx="12"/>
          </p:nvPr>
        </p:nvSpPr>
        <p:spPr/>
        <p:txBody>
          <a:bodyPr/>
          <a:lstStyle/>
          <a:p>
            <a:fld id="{9F876D7F-F160-524A-85E9-667AF1B1F669}" type="slidenum">
              <a:rPr lang="x-none" smtClean="0"/>
              <a:t>‹nº›</a:t>
            </a:fld>
            <a:endParaRPr lang="x-none"/>
          </a:p>
        </p:txBody>
      </p:sp>
    </p:spTree>
    <p:extLst>
      <p:ext uri="{BB962C8B-B14F-4D97-AF65-F5344CB8AC3E}">
        <p14:creationId xmlns:p14="http://schemas.microsoft.com/office/powerpoint/2010/main" val="27620139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44E07F-694D-9D41-811F-62CB77E4605F}"/>
              </a:ext>
            </a:extLst>
          </p:cNvPr>
          <p:cNvSpPr>
            <a:spLocks noGrp="1"/>
          </p:cNvSpPr>
          <p:nvPr>
            <p:ph type="title"/>
          </p:nvPr>
        </p:nvSpPr>
        <p:spPr/>
        <p:txBody>
          <a:bodyPr/>
          <a:lstStyle/>
          <a:p>
            <a:r>
              <a:rPr lang="en-GB"/>
              <a:t>Click to edit Master title style</a:t>
            </a:r>
            <a:endParaRPr lang="x-none"/>
          </a:p>
        </p:txBody>
      </p:sp>
      <p:sp>
        <p:nvSpPr>
          <p:cNvPr id="3" name="Vertical Text Placeholder 2">
            <a:extLst>
              <a:ext uri="{FF2B5EF4-FFF2-40B4-BE49-F238E27FC236}">
                <a16:creationId xmlns:a16="http://schemas.microsoft.com/office/drawing/2014/main" id="{8C95FCE2-2696-3D4F-A3F3-DC96F930AB4A}"/>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x-none"/>
          </a:p>
        </p:txBody>
      </p:sp>
      <p:sp>
        <p:nvSpPr>
          <p:cNvPr id="4" name="Date Placeholder 3">
            <a:extLst>
              <a:ext uri="{FF2B5EF4-FFF2-40B4-BE49-F238E27FC236}">
                <a16:creationId xmlns:a16="http://schemas.microsoft.com/office/drawing/2014/main" id="{43D38F64-D943-0849-B0E4-46761E804E27}"/>
              </a:ext>
            </a:extLst>
          </p:cNvPr>
          <p:cNvSpPr>
            <a:spLocks noGrp="1"/>
          </p:cNvSpPr>
          <p:nvPr>
            <p:ph type="dt" sz="half" idx="10"/>
          </p:nvPr>
        </p:nvSpPr>
        <p:spPr/>
        <p:txBody>
          <a:bodyPr/>
          <a:lstStyle/>
          <a:p>
            <a:fld id="{0290DBE8-CA1D-FD4C-A99F-A501843DBEB2}" type="datetimeFigureOut">
              <a:rPr lang="x-none" smtClean="0"/>
              <a:t>04/09/2023</a:t>
            </a:fld>
            <a:endParaRPr lang="x-none"/>
          </a:p>
        </p:txBody>
      </p:sp>
      <p:sp>
        <p:nvSpPr>
          <p:cNvPr id="5" name="Footer Placeholder 4">
            <a:extLst>
              <a:ext uri="{FF2B5EF4-FFF2-40B4-BE49-F238E27FC236}">
                <a16:creationId xmlns:a16="http://schemas.microsoft.com/office/drawing/2014/main" id="{C2EB862C-22B0-9D46-9E3E-79C565B0091C}"/>
              </a:ext>
            </a:extLst>
          </p:cNvPr>
          <p:cNvSpPr>
            <a:spLocks noGrp="1"/>
          </p:cNvSpPr>
          <p:nvPr>
            <p:ph type="ftr" sz="quarter" idx="11"/>
          </p:nvPr>
        </p:nvSpPr>
        <p:spPr/>
        <p:txBody>
          <a:bodyPr/>
          <a:lstStyle/>
          <a:p>
            <a:endParaRPr lang="x-none"/>
          </a:p>
        </p:txBody>
      </p:sp>
      <p:sp>
        <p:nvSpPr>
          <p:cNvPr id="6" name="Slide Number Placeholder 5">
            <a:extLst>
              <a:ext uri="{FF2B5EF4-FFF2-40B4-BE49-F238E27FC236}">
                <a16:creationId xmlns:a16="http://schemas.microsoft.com/office/drawing/2014/main" id="{C99F7C35-39E1-2E42-9A98-C1BAEE0F0653}"/>
              </a:ext>
            </a:extLst>
          </p:cNvPr>
          <p:cNvSpPr>
            <a:spLocks noGrp="1"/>
          </p:cNvSpPr>
          <p:nvPr>
            <p:ph type="sldNum" sz="quarter" idx="12"/>
          </p:nvPr>
        </p:nvSpPr>
        <p:spPr/>
        <p:txBody>
          <a:bodyPr/>
          <a:lstStyle/>
          <a:p>
            <a:fld id="{9F876D7F-F160-524A-85E9-667AF1B1F669}" type="slidenum">
              <a:rPr lang="x-none" smtClean="0"/>
              <a:t>‹nº›</a:t>
            </a:fld>
            <a:endParaRPr lang="x-none"/>
          </a:p>
        </p:txBody>
      </p:sp>
    </p:spTree>
    <p:extLst>
      <p:ext uri="{BB962C8B-B14F-4D97-AF65-F5344CB8AC3E}">
        <p14:creationId xmlns:p14="http://schemas.microsoft.com/office/powerpoint/2010/main" val="15813659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B5B3090-3793-BB42-AB7C-701C87D706BB}"/>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x-none"/>
          </a:p>
        </p:txBody>
      </p:sp>
      <p:sp>
        <p:nvSpPr>
          <p:cNvPr id="3" name="Vertical Text Placeholder 2">
            <a:extLst>
              <a:ext uri="{FF2B5EF4-FFF2-40B4-BE49-F238E27FC236}">
                <a16:creationId xmlns:a16="http://schemas.microsoft.com/office/drawing/2014/main" id="{A1B619B5-A21B-2D40-9DBD-D14818FA92B0}"/>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x-none"/>
          </a:p>
        </p:txBody>
      </p:sp>
      <p:sp>
        <p:nvSpPr>
          <p:cNvPr id="4" name="Date Placeholder 3">
            <a:extLst>
              <a:ext uri="{FF2B5EF4-FFF2-40B4-BE49-F238E27FC236}">
                <a16:creationId xmlns:a16="http://schemas.microsoft.com/office/drawing/2014/main" id="{0D5516A3-6C7E-4045-A3FD-4E4B0ED83277}"/>
              </a:ext>
            </a:extLst>
          </p:cNvPr>
          <p:cNvSpPr>
            <a:spLocks noGrp="1"/>
          </p:cNvSpPr>
          <p:nvPr>
            <p:ph type="dt" sz="half" idx="10"/>
          </p:nvPr>
        </p:nvSpPr>
        <p:spPr/>
        <p:txBody>
          <a:bodyPr/>
          <a:lstStyle/>
          <a:p>
            <a:fld id="{0290DBE8-CA1D-FD4C-A99F-A501843DBEB2}" type="datetimeFigureOut">
              <a:rPr lang="x-none" smtClean="0"/>
              <a:t>04/09/2023</a:t>
            </a:fld>
            <a:endParaRPr lang="x-none"/>
          </a:p>
        </p:txBody>
      </p:sp>
      <p:sp>
        <p:nvSpPr>
          <p:cNvPr id="5" name="Footer Placeholder 4">
            <a:extLst>
              <a:ext uri="{FF2B5EF4-FFF2-40B4-BE49-F238E27FC236}">
                <a16:creationId xmlns:a16="http://schemas.microsoft.com/office/drawing/2014/main" id="{F800619C-0924-DA4D-9F3C-65314C345630}"/>
              </a:ext>
            </a:extLst>
          </p:cNvPr>
          <p:cNvSpPr>
            <a:spLocks noGrp="1"/>
          </p:cNvSpPr>
          <p:nvPr>
            <p:ph type="ftr" sz="quarter" idx="11"/>
          </p:nvPr>
        </p:nvSpPr>
        <p:spPr/>
        <p:txBody>
          <a:bodyPr/>
          <a:lstStyle/>
          <a:p>
            <a:endParaRPr lang="x-none"/>
          </a:p>
        </p:txBody>
      </p:sp>
      <p:sp>
        <p:nvSpPr>
          <p:cNvPr id="6" name="Slide Number Placeholder 5">
            <a:extLst>
              <a:ext uri="{FF2B5EF4-FFF2-40B4-BE49-F238E27FC236}">
                <a16:creationId xmlns:a16="http://schemas.microsoft.com/office/drawing/2014/main" id="{E2B6FFAC-10D1-704B-BFD1-B7C85EC25245}"/>
              </a:ext>
            </a:extLst>
          </p:cNvPr>
          <p:cNvSpPr>
            <a:spLocks noGrp="1"/>
          </p:cNvSpPr>
          <p:nvPr>
            <p:ph type="sldNum" sz="quarter" idx="12"/>
          </p:nvPr>
        </p:nvSpPr>
        <p:spPr/>
        <p:txBody>
          <a:bodyPr/>
          <a:lstStyle/>
          <a:p>
            <a:fld id="{9F876D7F-F160-524A-85E9-667AF1B1F669}" type="slidenum">
              <a:rPr lang="x-none" smtClean="0"/>
              <a:t>‹nº›</a:t>
            </a:fld>
            <a:endParaRPr lang="x-none"/>
          </a:p>
        </p:txBody>
      </p:sp>
    </p:spTree>
    <p:extLst>
      <p:ext uri="{BB962C8B-B14F-4D97-AF65-F5344CB8AC3E}">
        <p14:creationId xmlns:p14="http://schemas.microsoft.com/office/powerpoint/2010/main" val="25363599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618E86-886E-1B43-BE1B-F2D7C7F26846}"/>
              </a:ext>
            </a:extLst>
          </p:cNvPr>
          <p:cNvSpPr>
            <a:spLocks noGrp="1"/>
          </p:cNvSpPr>
          <p:nvPr>
            <p:ph type="title"/>
          </p:nvPr>
        </p:nvSpPr>
        <p:spPr/>
        <p:txBody>
          <a:bodyPr/>
          <a:lstStyle/>
          <a:p>
            <a:r>
              <a:rPr lang="en-GB"/>
              <a:t>Click to edit Master title style</a:t>
            </a:r>
            <a:endParaRPr lang="x-none"/>
          </a:p>
        </p:txBody>
      </p:sp>
      <p:sp>
        <p:nvSpPr>
          <p:cNvPr id="3" name="Content Placeholder 2">
            <a:extLst>
              <a:ext uri="{FF2B5EF4-FFF2-40B4-BE49-F238E27FC236}">
                <a16:creationId xmlns:a16="http://schemas.microsoft.com/office/drawing/2014/main" id="{7425A53D-11BD-AA43-8EC2-B401FC98163F}"/>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x-none"/>
          </a:p>
        </p:txBody>
      </p:sp>
      <p:sp>
        <p:nvSpPr>
          <p:cNvPr id="4" name="Date Placeholder 3">
            <a:extLst>
              <a:ext uri="{FF2B5EF4-FFF2-40B4-BE49-F238E27FC236}">
                <a16:creationId xmlns:a16="http://schemas.microsoft.com/office/drawing/2014/main" id="{B3DAFE1D-AFDD-6644-9903-21AC6FB7B34E}"/>
              </a:ext>
            </a:extLst>
          </p:cNvPr>
          <p:cNvSpPr>
            <a:spLocks noGrp="1"/>
          </p:cNvSpPr>
          <p:nvPr>
            <p:ph type="dt" sz="half" idx="10"/>
          </p:nvPr>
        </p:nvSpPr>
        <p:spPr/>
        <p:txBody>
          <a:bodyPr/>
          <a:lstStyle/>
          <a:p>
            <a:fld id="{0290DBE8-CA1D-FD4C-A99F-A501843DBEB2}" type="datetimeFigureOut">
              <a:rPr lang="x-none" smtClean="0"/>
              <a:t>04/09/2023</a:t>
            </a:fld>
            <a:endParaRPr lang="x-none"/>
          </a:p>
        </p:txBody>
      </p:sp>
      <p:sp>
        <p:nvSpPr>
          <p:cNvPr id="5" name="Footer Placeholder 4">
            <a:extLst>
              <a:ext uri="{FF2B5EF4-FFF2-40B4-BE49-F238E27FC236}">
                <a16:creationId xmlns:a16="http://schemas.microsoft.com/office/drawing/2014/main" id="{70E19907-C3D1-964B-8B4A-F7C35B9BD77F}"/>
              </a:ext>
            </a:extLst>
          </p:cNvPr>
          <p:cNvSpPr>
            <a:spLocks noGrp="1"/>
          </p:cNvSpPr>
          <p:nvPr>
            <p:ph type="ftr" sz="quarter" idx="11"/>
          </p:nvPr>
        </p:nvSpPr>
        <p:spPr/>
        <p:txBody>
          <a:bodyPr/>
          <a:lstStyle/>
          <a:p>
            <a:endParaRPr lang="x-none"/>
          </a:p>
        </p:txBody>
      </p:sp>
      <p:sp>
        <p:nvSpPr>
          <p:cNvPr id="6" name="Slide Number Placeholder 5">
            <a:extLst>
              <a:ext uri="{FF2B5EF4-FFF2-40B4-BE49-F238E27FC236}">
                <a16:creationId xmlns:a16="http://schemas.microsoft.com/office/drawing/2014/main" id="{0B8124A3-5E34-0A49-ABAB-876F4F4AB225}"/>
              </a:ext>
            </a:extLst>
          </p:cNvPr>
          <p:cNvSpPr>
            <a:spLocks noGrp="1"/>
          </p:cNvSpPr>
          <p:nvPr>
            <p:ph type="sldNum" sz="quarter" idx="12"/>
          </p:nvPr>
        </p:nvSpPr>
        <p:spPr/>
        <p:txBody>
          <a:bodyPr/>
          <a:lstStyle/>
          <a:p>
            <a:fld id="{9F876D7F-F160-524A-85E9-667AF1B1F669}" type="slidenum">
              <a:rPr lang="x-none" smtClean="0"/>
              <a:t>‹nº›</a:t>
            </a:fld>
            <a:endParaRPr lang="x-none"/>
          </a:p>
        </p:txBody>
      </p:sp>
    </p:spTree>
    <p:extLst>
      <p:ext uri="{BB962C8B-B14F-4D97-AF65-F5344CB8AC3E}">
        <p14:creationId xmlns:p14="http://schemas.microsoft.com/office/powerpoint/2010/main" val="2694028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2125A6-484D-4D43-BC85-0AB349E6BB6F}"/>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x-none"/>
          </a:p>
        </p:txBody>
      </p:sp>
      <p:sp>
        <p:nvSpPr>
          <p:cNvPr id="3" name="Text Placeholder 2">
            <a:extLst>
              <a:ext uri="{FF2B5EF4-FFF2-40B4-BE49-F238E27FC236}">
                <a16:creationId xmlns:a16="http://schemas.microsoft.com/office/drawing/2014/main" id="{FD7BB7C5-CD3A-4D43-8842-DC53DD490D0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CB095FA6-5DCC-6C42-8991-47BC448615F5}"/>
              </a:ext>
            </a:extLst>
          </p:cNvPr>
          <p:cNvSpPr>
            <a:spLocks noGrp="1"/>
          </p:cNvSpPr>
          <p:nvPr>
            <p:ph type="dt" sz="half" idx="10"/>
          </p:nvPr>
        </p:nvSpPr>
        <p:spPr/>
        <p:txBody>
          <a:bodyPr/>
          <a:lstStyle/>
          <a:p>
            <a:fld id="{0290DBE8-CA1D-FD4C-A99F-A501843DBEB2}" type="datetimeFigureOut">
              <a:rPr lang="x-none" smtClean="0"/>
              <a:t>04/09/2023</a:t>
            </a:fld>
            <a:endParaRPr lang="x-none"/>
          </a:p>
        </p:txBody>
      </p:sp>
      <p:sp>
        <p:nvSpPr>
          <p:cNvPr id="5" name="Footer Placeholder 4">
            <a:extLst>
              <a:ext uri="{FF2B5EF4-FFF2-40B4-BE49-F238E27FC236}">
                <a16:creationId xmlns:a16="http://schemas.microsoft.com/office/drawing/2014/main" id="{F0EE4CF7-6A29-FA44-AD70-49E4EE8C71C7}"/>
              </a:ext>
            </a:extLst>
          </p:cNvPr>
          <p:cNvSpPr>
            <a:spLocks noGrp="1"/>
          </p:cNvSpPr>
          <p:nvPr>
            <p:ph type="ftr" sz="quarter" idx="11"/>
          </p:nvPr>
        </p:nvSpPr>
        <p:spPr/>
        <p:txBody>
          <a:bodyPr/>
          <a:lstStyle/>
          <a:p>
            <a:endParaRPr lang="x-none"/>
          </a:p>
        </p:txBody>
      </p:sp>
      <p:sp>
        <p:nvSpPr>
          <p:cNvPr id="6" name="Slide Number Placeholder 5">
            <a:extLst>
              <a:ext uri="{FF2B5EF4-FFF2-40B4-BE49-F238E27FC236}">
                <a16:creationId xmlns:a16="http://schemas.microsoft.com/office/drawing/2014/main" id="{C5697B20-1645-9A49-A12F-B8F140181916}"/>
              </a:ext>
            </a:extLst>
          </p:cNvPr>
          <p:cNvSpPr>
            <a:spLocks noGrp="1"/>
          </p:cNvSpPr>
          <p:nvPr>
            <p:ph type="sldNum" sz="quarter" idx="12"/>
          </p:nvPr>
        </p:nvSpPr>
        <p:spPr/>
        <p:txBody>
          <a:bodyPr/>
          <a:lstStyle/>
          <a:p>
            <a:fld id="{9F876D7F-F160-524A-85E9-667AF1B1F669}" type="slidenum">
              <a:rPr lang="x-none" smtClean="0"/>
              <a:t>‹nº›</a:t>
            </a:fld>
            <a:endParaRPr lang="x-none"/>
          </a:p>
        </p:txBody>
      </p:sp>
    </p:spTree>
    <p:extLst>
      <p:ext uri="{BB962C8B-B14F-4D97-AF65-F5344CB8AC3E}">
        <p14:creationId xmlns:p14="http://schemas.microsoft.com/office/powerpoint/2010/main" val="33331007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EF8F73-D6D2-6842-8F60-753D47883188}"/>
              </a:ext>
            </a:extLst>
          </p:cNvPr>
          <p:cNvSpPr>
            <a:spLocks noGrp="1"/>
          </p:cNvSpPr>
          <p:nvPr>
            <p:ph type="title"/>
          </p:nvPr>
        </p:nvSpPr>
        <p:spPr/>
        <p:txBody>
          <a:bodyPr/>
          <a:lstStyle/>
          <a:p>
            <a:r>
              <a:rPr lang="en-GB"/>
              <a:t>Click to edit Master title style</a:t>
            </a:r>
            <a:endParaRPr lang="x-none"/>
          </a:p>
        </p:txBody>
      </p:sp>
      <p:sp>
        <p:nvSpPr>
          <p:cNvPr id="3" name="Content Placeholder 2">
            <a:extLst>
              <a:ext uri="{FF2B5EF4-FFF2-40B4-BE49-F238E27FC236}">
                <a16:creationId xmlns:a16="http://schemas.microsoft.com/office/drawing/2014/main" id="{E40E7EC0-F790-3841-B192-FFE53623169F}"/>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x-none"/>
          </a:p>
        </p:txBody>
      </p:sp>
      <p:sp>
        <p:nvSpPr>
          <p:cNvPr id="4" name="Content Placeholder 3">
            <a:extLst>
              <a:ext uri="{FF2B5EF4-FFF2-40B4-BE49-F238E27FC236}">
                <a16:creationId xmlns:a16="http://schemas.microsoft.com/office/drawing/2014/main" id="{25B87A4F-7128-FD4B-A31A-76747FB73BAB}"/>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x-none"/>
          </a:p>
        </p:txBody>
      </p:sp>
      <p:sp>
        <p:nvSpPr>
          <p:cNvPr id="5" name="Date Placeholder 4">
            <a:extLst>
              <a:ext uri="{FF2B5EF4-FFF2-40B4-BE49-F238E27FC236}">
                <a16:creationId xmlns:a16="http://schemas.microsoft.com/office/drawing/2014/main" id="{23C4F0C2-EB9F-0440-A805-27D74316B8E2}"/>
              </a:ext>
            </a:extLst>
          </p:cNvPr>
          <p:cNvSpPr>
            <a:spLocks noGrp="1"/>
          </p:cNvSpPr>
          <p:nvPr>
            <p:ph type="dt" sz="half" idx="10"/>
          </p:nvPr>
        </p:nvSpPr>
        <p:spPr/>
        <p:txBody>
          <a:bodyPr/>
          <a:lstStyle/>
          <a:p>
            <a:fld id="{0290DBE8-CA1D-FD4C-A99F-A501843DBEB2}" type="datetimeFigureOut">
              <a:rPr lang="x-none" smtClean="0"/>
              <a:t>04/09/2023</a:t>
            </a:fld>
            <a:endParaRPr lang="x-none"/>
          </a:p>
        </p:txBody>
      </p:sp>
      <p:sp>
        <p:nvSpPr>
          <p:cNvPr id="6" name="Footer Placeholder 5">
            <a:extLst>
              <a:ext uri="{FF2B5EF4-FFF2-40B4-BE49-F238E27FC236}">
                <a16:creationId xmlns:a16="http://schemas.microsoft.com/office/drawing/2014/main" id="{DC568FC9-19F8-5C4C-87BA-FE1A540286A3}"/>
              </a:ext>
            </a:extLst>
          </p:cNvPr>
          <p:cNvSpPr>
            <a:spLocks noGrp="1"/>
          </p:cNvSpPr>
          <p:nvPr>
            <p:ph type="ftr" sz="quarter" idx="11"/>
          </p:nvPr>
        </p:nvSpPr>
        <p:spPr/>
        <p:txBody>
          <a:bodyPr/>
          <a:lstStyle/>
          <a:p>
            <a:endParaRPr lang="x-none"/>
          </a:p>
        </p:txBody>
      </p:sp>
      <p:sp>
        <p:nvSpPr>
          <p:cNvPr id="7" name="Slide Number Placeholder 6">
            <a:extLst>
              <a:ext uri="{FF2B5EF4-FFF2-40B4-BE49-F238E27FC236}">
                <a16:creationId xmlns:a16="http://schemas.microsoft.com/office/drawing/2014/main" id="{86974A01-BAC5-DF47-8442-BC834519C58B}"/>
              </a:ext>
            </a:extLst>
          </p:cNvPr>
          <p:cNvSpPr>
            <a:spLocks noGrp="1"/>
          </p:cNvSpPr>
          <p:nvPr>
            <p:ph type="sldNum" sz="quarter" idx="12"/>
          </p:nvPr>
        </p:nvSpPr>
        <p:spPr/>
        <p:txBody>
          <a:bodyPr/>
          <a:lstStyle/>
          <a:p>
            <a:fld id="{9F876D7F-F160-524A-85E9-667AF1B1F669}" type="slidenum">
              <a:rPr lang="x-none" smtClean="0"/>
              <a:t>‹nº›</a:t>
            </a:fld>
            <a:endParaRPr lang="x-none"/>
          </a:p>
        </p:txBody>
      </p:sp>
    </p:spTree>
    <p:extLst>
      <p:ext uri="{BB962C8B-B14F-4D97-AF65-F5344CB8AC3E}">
        <p14:creationId xmlns:p14="http://schemas.microsoft.com/office/powerpoint/2010/main" val="34946223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8F4F4B-C569-2A41-847A-DE63A6A6DBD5}"/>
              </a:ext>
            </a:extLst>
          </p:cNvPr>
          <p:cNvSpPr>
            <a:spLocks noGrp="1"/>
          </p:cNvSpPr>
          <p:nvPr>
            <p:ph type="title"/>
          </p:nvPr>
        </p:nvSpPr>
        <p:spPr>
          <a:xfrm>
            <a:off x="839788" y="365125"/>
            <a:ext cx="10515600" cy="1325563"/>
          </a:xfrm>
        </p:spPr>
        <p:txBody>
          <a:bodyPr/>
          <a:lstStyle/>
          <a:p>
            <a:r>
              <a:rPr lang="en-GB"/>
              <a:t>Click to edit Master title style</a:t>
            </a:r>
            <a:endParaRPr lang="x-none"/>
          </a:p>
        </p:txBody>
      </p:sp>
      <p:sp>
        <p:nvSpPr>
          <p:cNvPr id="3" name="Text Placeholder 2">
            <a:extLst>
              <a:ext uri="{FF2B5EF4-FFF2-40B4-BE49-F238E27FC236}">
                <a16:creationId xmlns:a16="http://schemas.microsoft.com/office/drawing/2014/main" id="{BF3ED60C-C646-5C4A-8B4C-17780FE1FEE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F18E6E48-954F-414B-B495-821AAFDDDB9D}"/>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x-none"/>
          </a:p>
        </p:txBody>
      </p:sp>
      <p:sp>
        <p:nvSpPr>
          <p:cNvPr id="5" name="Text Placeholder 4">
            <a:extLst>
              <a:ext uri="{FF2B5EF4-FFF2-40B4-BE49-F238E27FC236}">
                <a16:creationId xmlns:a16="http://schemas.microsoft.com/office/drawing/2014/main" id="{3CFDE0C3-8154-F44A-AAA5-3499946290C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8C4E2769-5DB8-DC43-8791-F35D174D4E20}"/>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x-none"/>
          </a:p>
        </p:txBody>
      </p:sp>
      <p:sp>
        <p:nvSpPr>
          <p:cNvPr id="7" name="Date Placeholder 6">
            <a:extLst>
              <a:ext uri="{FF2B5EF4-FFF2-40B4-BE49-F238E27FC236}">
                <a16:creationId xmlns:a16="http://schemas.microsoft.com/office/drawing/2014/main" id="{102F0D5B-97D9-0B4C-B21D-4269298D2CD4}"/>
              </a:ext>
            </a:extLst>
          </p:cNvPr>
          <p:cNvSpPr>
            <a:spLocks noGrp="1"/>
          </p:cNvSpPr>
          <p:nvPr>
            <p:ph type="dt" sz="half" idx="10"/>
          </p:nvPr>
        </p:nvSpPr>
        <p:spPr/>
        <p:txBody>
          <a:bodyPr/>
          <a:lstStyle/>
          <a:p>
            <a:fld id="{0290DBE8-CA1D-FD4C-A99F-A501843DBEB2}" type="datetimeFigureOut">
              <a:rPr lang="x-none" smtClean="0"/>
              <a:t>04/09/2023</a:t>
            </a:fld>
            <a:endParaRPr lang="x-none"/>
          </a:p>
        </p:txBody>
      </p:sp>
      <p:sp>
        <p:nvSpPr>
          <p:cNvPr id="8" name="Footer Placeholder 7">
            <a:extLst>
              <a:ext uri="{FF2B5EF4-FFF2-40B4-BE49-F238E27FC236}">
                <a16:creationId xmlns:a16="http://schemas.microsoft.com/office/drawing/2014/main" id="{6BD8F7F7-A42B-8B4C-985B-D8A4330D516E}"/>
              </a:ext>
            </a:extLst>
          </p:cNvPr>
          <p:cNvSpPr>
            <a:spLocks noGrp="1"/>
          </p:cNvSpPr>
          <p:nvPr>
            <p:ph type="ftr" sz="quarter" idx="11"/>
          </p:nvPr>
        </p:nvSpPr>
        <p:spPr/>
        <p:txBody>
          <a:bodyPr/>
          <a:lstStyle/>
          <a:p>
            <a:endParaRPr lang="x-none"/>
          </a:p>
        </p:txBody>
      </p:sp>
      <p:sp>
        <p:nvSpPr>
          <p:cNvPr id="9" name="Slide Number Placeholder 8">
            <a:extLst>
              <a:ext uri="{FF2B5EF4-FFF2-40B4-BE49-F238E27FC236}">
                <a16:creationId xmlns:a16="http://schemas.microsoft.com/office/drawing/2014/main" id="{E00BD807-D131-F24B-B09D-3B30B5EE04CD}"/>
              </a:ext>
            </a:extLst>
          </p:cNvPr>
          <p:cNvSpPr>
            <a:spLocks noGrp="1"/>
          </p:cNvSpPr>
          <p:nvPr>
            <p:ph type="sldNum" sz="quarter" idx="12"/>
          </p:nvPr>
        </p:nvSpPr>
        <p:spPr/>
        <p:txBody>
          <a:bodyPr/>
          <a:lstStyle/>
          <a:p>
            <a:fld id="{9F876D7F-F160-524A-85E9-667AF1B1F669}" type="slidenum">
              <a:rPr lang="x-none" smtClean="0"/>
              <a:t>‹nº›</a:t>
            </a:fld>
            <a:endParaRPr lang="x-none"/>
          </a:p>
        </p:txBody>
      </p:sp>
    </p:spTree>
    <p:extLst>
      <p:ext uri="{BB962C8B-B14F-4D97-AF65-F5344CB8AC3E}">
        <p14:creationId xmlns:p14="http://schemas.microsoft.com/office/powerpoint/2010/main" val="24474228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AE0AC1-86F1-7A4A-87C2-93B5C69EFD9C}"/>
              </a:ext>
            </a:extLst>
          </p:cNvPr>
          <p:cNvSpPr>
            <a:spLocks noGrp="1"/>
          </p:cNvSpPr>
          <p:nvPr>
            <p:ph type="title"/>
          </p:nvPr>
        </p:nvSpPr>
        <p:spPr/>
        <p:txBody>
          <a:bodyPr/>
          <a:lstStyle/>
          <a:p>
            <a:r>
              <a:rPr lang="en-GB"/>
              <a:t>Click to edit Master title style</a:t>
            </a:r>
            <a:endParaRPr lang="x-none"/>
          </a:p>
        </p:txBody>
      </p:sp>
      <p:sp>
        <p:nvSpPr>
          <p:cNvPr id="3" name="Date Placeholder 2">
            <a:extLst>
              <a:ext uri="{FF2B5EF4-FFF2-40B4-BE49-F238E27FC236}">
                <a16:creationId xmlns:a16="http://schemas.microsoft.com/office/drawing/2014/main" id="{10CE6FEB-8166-2242-8B59-373281E1DF75}"/>
              </a:ext>
            </a:extLst>
          </p:cNvPr>
          <p:cNvSpPr>
            <a:spLocks noGrp="1"/>
          </p:cNvSpPr>
          <p:nvPr>
            <p:ph type="dt" sz="half" idx="10"/>
          </p:nvPr>
        </p:nvSpPr>
        <p:spPr/>
        <p:txBody>
          <a:bodyPr/>
          <a:lstStyle/>
          <a:p>
            <a:fld id="{0290DBE8-CA1D-FD4C-A99F-A501843DBEB2}" type="datetimeFigureOut">
              <a:rPr lang="x-none" smtClean="0"/>
              <a:t>04/09/2023</a:t>
            </a:fld>
            <a:endParaRPr lang="x-none"/>
          </a:p>
        </p:txBody>
      </p:sp>
      <p:sp>
        <p:nvSpPr>
          <p:cNvPr id="4" name="Footer Placeholder 3">
            <a:extLst>
              <a:ext uri="{FF2B5EF4-FFF2-40B4-BE49-F238E27FC236}">
                <a16:creationId xmlns:a16="http://schemas.microsoft.com/office/drawing/2014/main" id="{440079C2-FBED-CE49-A3F3-FF955746BCD9}"/>
              </a:ext>
            </a:extLst>
          </p:cNvPr>
          <p:cNvSpPr>
            <a:spLocks noGrp="1"/>
          </p:cNvSpPr>
          <p:nvPr>
            <p:ph type="ftr" sz="quarter" idx="11"/>
          </p:nvPr>
        </p:nvSpPr>
        <p:spPr/>
        <p:txBody>
          <a:bodyPr/>
          <a:lstStyle/>
          <a:p>
            <a:endParaRPr lang="x-none"/>
          </a:p>
        </p:txBody>
      </p:sp>
      <p:sp>
        <p:nvSpPr>
          <p:cNvPr id="5" name="Slide Number Placeholder 4">
            <a:extLst>
              <a:ext uri="{FF2B5EF4-FFF2-40B4-BE49-F238E27FC236}">
                <a16:creationId xmlns:a16="http://schemas.microsoft.com/office/drawing/2014/main" id="{9124C2E1-5379-A540-ACC0-A0C7AEDE8F84}"/>
              </a:ext>
            </a:extLst>
          </p:cNvPr>
          <p:cNvSpPr>
            <a:spLocks noGrp="1"/>
          </p:cNvSpPr>
          <p:nvPr>
            <p:ph type="sldNum" sz="quarter" idx="12"/>
          </p:nvPr>
        </p:nvSpPr>
        <p:spPr/>
        <p:txBody>
          <a:bodyPr/>
          <a:lstStyle/>
          <a:p>
            <a:fld id="{9F876D7F-F160-524A-85E9-667AF1B1F669}" type="slidenum">
              <a:rPr lang="x-none" smtClean="0"/>
              <a:t>‹nº›</a:t>
            </a:fld>
            <a:endParaRPr lang="x-none"/>
          </a:p>
        </p:txBody>
      </p:sp>
    </p:spTree>
    <p:extLst>
      <p:ext uri="{BB962C8B-B14F-4D97-AF65-F5344CB8AC3E}">
        <p14:creationId xmlns:p14="http://schemas.microsoft.com/office/powerpoint/2010/main" val="35529638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F0D01F0-75C1-BF4A-955F-F821123EC962}"/>
              </a:ext>
            </a:extLst>
          </p:cNvPr>
          <p:cNvSpPr>
            <a:spLocks noGrp="1"/>
          </p:cNvSpPr>
          <p:nvPr>
            <p:ph type="dt" sz="half" idx="10"/>
          </p:nvPr>
        </p:nvSpPr>
        <p:spPr/>
        <p:txBody>
          <a:bodyPr/>
          <a:lstStyle/>
          <a:p>
            <a:fld id="{0290DBE8-CA1D-FD4C-A99F-A501843DBEB2}" type="datetimeFigureOut">
              <a:rPr lang="x-none" smtClean="0"/>
              <a:t>04/09/2023</a:t>
            </a:fld>
            <a:endParaRPr lang="x-none"/>
          </a:p>
        </p:txBody>
      </p:sp>
      <p:sp>
        <p:nvSpPr>
          <p:cNvPr id="3" name="Footer Placeholder 2">
            <a:extLst>
              <a:ext uri="{FF2B5EF4-FFF2-40B4-BE49-F238E27FC236}">
                <a16:creationId xmlns:a16="http://schemas.microsoft.com/office/drawing/2014/main" id="{EE87EB96-9583-DF48-81E9-A4FCE1F45407}"/>
              </a:ext>
            </a:extLst>
          </p:cNvPr>
          <p:cNvSpPr>
            <a:spLocks noGrp="1"/>
          </p:cNvSpPr>
          <p:nvPr>
            <p:ph type="ftr" sz="quarter" idx="11"/>
          </p:nvPr>
        </p:nvSpPr>
        <p:spPr/>
        <p:txBody>
          <a:bodyPr/>
          <a:lstStyle/>
          <a:p>
            <a:endParaRPr lang="x-none"/>
          </a:p>
        </p:txBody>
      </p:sp>
      <p:sp>
        <p:nvSpPr>
          <p:cNvPr id="4" name="Slide Number Placeholder 3">
            <a:extLst>
              <a:ext uri="{FF2B5EF4-FFF2-40B4-BE49-F238E27FC236}">
                <a16:creationId xmlns:a16="http://schemas.microsoft.com/office/drawing/2014/main" id="{B7B570AE-2111-AD45-B5BC-74FDF8CB6CEC}"/>
              </a:ext>
            </a:extLst>
          </p:cNvPr>
          <p:cNvSpPr>
            <a:spLocks noGrp="1"/>
          </p:cNvSpPr>
          <p:nvPr>
            <p:ph type="sldNum" sz="quarter" idx="12"/>
          </p:nvPr>
        </p:nvSpPr>
        <p:spPr/>
        <p:txBody>
          <a:bodyPr/>
          <a:lstStyle/>
          <a:p>
            <a:fld id="{9F876D7F-F160-524A-85E9-667AF1B1F669}" type="slidenum">
              <a:rPr lang="x-none" smtClean="0"/>
              <a:t>‹nº›</a:t>
            </a:fld>
            <a:endParaRPr lang="x-none"/>
          </a:p>
        </p:txBody>
      </p:sp>
    </p:spTree>
    <p:extLst>
      <p:ext uri="{BB962C8B-B14F-4D97-AF65-F5344CB8AC3E}">
        <p14:creationId xmlns:p14="http://schemas.microsoft.com/office/powerpoint/2010/main" val="28674025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E22719-E57D-9A4D-9420-1205DF93871C}"/>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x-none"/>
          </a:p>
        </p:txBody>
      </p:sp>
      <p:sp>
        <p:nvSpPr>
          <p:cNvPr id="3" name="Content Placeholder 2">
            <a:extLst>
              <a:ext uri="{FF2B5EF4-FFF2-40B4-BE49-F238E27FC236}">
                <a16:creationId xmlns:a16="http://schemas.microsoft.com/office/drawing/2014/main" id="{B5D804FC-D6C0-FE4C-BE9E-04FE0704AB4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x-none"/>
          </a:p>
        </p:txBody>
      </p:sp>
      <p:sp>
        <p:nvSpPr>
          <p:cNvPr id="4" name="Text Placeholder 3">
            <a:extLst>
              <a:ext uri="{FF2B5EF4-FFF2-40B4-BE49-F238E27FC236}">
                <a16:creationId xmlns:a16="http://schemas.microsoft.com/office/drawing/2014/main" id="{00E0C339-B1A3-3B4A-8C26-4A5B3EF3257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6FD9A406-B5AC-EF47-986C-06C800C116A9}"/>
              </a:ext>
            </a:extLst>
          </p:cNvPr>
          <p:cNvSpPr>
            <a:spLocks noGrp="1"/>
          </p:cNvSpPr>
          <p:nvPr>
            <p:ph type="dt" sz="half" idx="10"/>
          </p:nvPr>
        </p:nvSpPr>
        <p:spPr/>
        <p:txBody>
          <a:bodyPr/>
          <a:lstStyle/>
          <a:p>
            <a:fld id="{0290DBE8-CA1D-FD4C-A99F-A501843DBEB2}" type="datetimeFigureOut">
              <a:rPr lang="x-none" smtClean="0"/>
              <a:t>04/09/2023</a:t>
            </a:fld>
            <a:endParaRPr lang="x-none"/>
          </a:p>
        </p:txBody>
      </p:sp>
      <p:sp>
        <p:nvSpPr>
          <p:cNvPr id="6" name="Footer Placeholder 5">
            <a:extLst>
              <a:ext uri="{FF2B5EF4-FFF2-40B4-BE49-F238E27FC236}">
                <a16:creationId xmlns:a16="http://schemas.microsoft.com/office/drawing/2014/main" id="{1F37E49B-2CC5-D742-8F60-5F07865E3B57}"/>
              </a:ext>
            </a:extLst>
          </p:cNvPr>
          <p:cNvSpPr>
            <a:spLocks noGrp="1"/>
          </p:cNvSpPr>
          <p:nvPr>
            <p:ph type="ftr" sz="quarter" idx="11"/>
          </p:nvPr>
        </p:nvSpPr>
        <p:spPr/>
        <p:txBody>
          <a:bodyPr/>
          <a:lstStyle/>
          <a:p>
            <a:endParaRPr lang="x-none"/>
          </a:p>
        </p:txBody>
      </p:sp>
      <p:sp>
        <p:nvSpPr>
          <p:cNvPr id="7" name="Slide Number Placeholder 6">
            <a:extLst>
              <a:ext uri="{FF2B5EF4-FFF2-40B4-BE49-F238E27FC236}">
                <a16:creationId xmlns:a16="http://schemas.microsoft.com/office/drawing/2014/main" id="{EA06A929-783A-A241-904E-B57ABC6CC551}"/>
              </a:ext>
            </a:extLst>
          </p:cNvPr>
          <p:cNvSpPr>
            <a:spLocks noGrp="1"/>
          </p:cNvSpPr>
          <p:nvPr>
            <p:ph type="sldNum" sz="quarter" idx="12"/>
          </p:nvPr>
        </p:nvSpPr>
        <p:spPr/>
        <p:txBody>
          <a:bodyPr/>
          <a:lstStyle/>
          <a:p>
            <a:fld id="{9F876D7F-F160-524A-85E9-667AF1B1F669}" type="slidenum">
              <a:rPr lang="x-none" smtClean="0"/>
              <a:t>‹nº›</a:t>
            </a:fld>
            <a:endParaRPr lang="x-none"/>
          </a:p>
        </p:txBody>
      </p:sp>
    </p:spTree>
    <p:extLst>
      <p:ext uri="{BB962C8B-B14F-4D97-AF65-F5344CB8AC3E}">
        <p14:creationId xmlns:p14="http://schemas.microsoft.com/office/powerpoint/2010/main" val="39653833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E19A09-6015-C440-A2D6-1DD899C8BA26}"/>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x-none"/>
          </a:p>
        </p:txBody>
      </p:sp>
      <p:sp>
        <p:nvSpPr>
          <p:cNvPr id="3" name="Picture Placeholder 2">
            <a:extLst>
              <a:ext uri="{FF2B5EF4-FFF2-40B4-BE49-F238E27FC236}">
                <a16:creationId xmlns:a16="http://schemas.microsoft.com/office/drawing/2014/main" id="{02CA7BF9-ADFD-4649-9B35-236DE2B1870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x-none"/>
          </a:p>
        </p:txBody>
      </p:sp>
      <p:sp>
        <p:nvSpPr>
          <p:cNvPr id="4" name="Text Placeholder 3">
            <a:extLst>
              <a:ext uri="{FF2B5EF4-FFF2-40B4-BE49-F238E27FC236}">
                <a16:creationId xmlns:a16="http://schemas.microsoft.com/office/drawing/2014/main" id="{C431875E-8C2B-674A-AA88-5DB200F1617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734B173D-A461-0749-B65A-C62DEA7FF541}"/>
              </a:ext>
            </a:extLst>
          </p:cNvPr>
          <p:cNvSpPr>
            <a:spLocks noGrp="1"/>
          </p:cNvSpPr>
          <p:nvPr>
            <p:ph type="dt" sz="half" idx="10"/>
          </p:nvPr>
        </p:nvSpPr>
        <p:spPr/>
        <p:txBody>
          <a:bodyPr/>
          <a:lstStyle/>
          <a:p>
            <a:fld id="{0290DBE8-CA1D-FD4C-A99F-A501843DBEB2}" type="datetimeFigureOut">
              <a:rPr lang="x-none" smtClean="0"/>
              <a:t>04/09/2023</a:t>
            </a:fld>
            <a:endParaRPr lang="x-none"/>
          </a:p>
        </p:txBody>
      </p:sp>
      <p:sp>
        <p:nvSpPr>
          <p:cNvPr id="6" name="Footer Placeholder 5">
            <a:extLst>
              <a:ext uri="{FF2B5EF4-FFF2-40B4-BE49-F238E27FC236}">
                <a16:creationId xmlns:a16="http://schemas.microsoft.com/office/drawing/2014/main" id="{D763E041-1033-EE43-BEC4-CBCC5B026DBC}"/>
              </a:ext>
            </a:extLst>
          </p:cNvPr>
          <p:cNvSpPr>
            <a:spLocks noGrp="1"/>
          </p:cNvSpPr>
          <p:nvPr>
            <p:ph type="ftr" sz="quarter" idx="11"/>
          </p:nvPr>
        </p:nvSpPr>
        <p:spPr/>
        <p:txBody>
          <a:bodyPr/>
          <a:lstStyle/>
          <a:p>
            <a:endParaRPr lang="x-none"/>
          </a:p>
        </p:txBody>
      </p:sp>
      <p:sp>
        <p:nvSpPr>
          <p:cNvPr id="7" name="Slide Number Placeholder 6">
            <a:extLst>
              <a:ext uri="{FF2B5EF4-FFF2-40B4-BE49-F238E27FC236}">
                <a16:creationId xmlns:a16="http://schemas.microsoft.com/office/drawing/2014/main" id="{1A48169D-41AE-004C-BD16-0A8EA4D7A86F}"/>
              </a:ext>
            </a:extLst>
          </p:cNvPr>
          <p:cNvSpPr>
            <a:spLocks noGrp="1"/>
          </p:cNvSpPr>
          <p:nvPr>
            <p:ph type="sldNum" sz="quarter" idx="12"/>
          </p:nvPr>
        </p:nvSpPr>
        <p:spPr/>
        <p:txBody>
          <a:bodyPr/>
          <a:lstStyle/>
          <a:p>
            <a:fld id="{9F876D7F-F160-524A-85E9-667AF1B1F669}" type="slidenum">
              <a:rPr lang="x-none" smtClean="0"/>
              <a:t>‹nº›</a:t>
            </a:fld>
            <a:endParaRPr lang="x-none"/>
          </a:p>
        </p:txBody>
      </p:sp>
    </p:spTree>
    <p:extLst>
      <p:ext uri="{BB962C8B-B14F-4D97-AF65-F5344CB8AC3E}">
        <p14:creationId xmlns:p14="http://schemas.microsoft.com/office/powerpoint/2010/main" val="40708677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3553A92-0F5B-A946-A865-0224925FAE4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x-none"/>
          </a:p>
        </p:txBody>
      </p:sp>
      <p:sp>
        <p:nvSpPr>
          <p:cNvPr id="3" name="Text Placeholder 2">
            <a:extLst>
              <a:ext uri="{FF2B5EF4-FFF2-40B4-BE49-F238E27FC236}">
                <a16:creationId xmlns:a16="http://schemas.microsoft.com/office/drawing/2014/main" id="{266CC07C-99A1-9D4F-B54D-AF7941AD114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x-none"/>
          </a:p>
        </p:txBody>
      </p:sp>
      <p:sp>
        <p:nvSpPr>
          <p:cNvPr id="4" name="Date Placeholder 3">
            <a:extLst>
              <a:ext uri="{FF2B5EF4-FFF2-40B4-BE49-F238E27FC236}">
                <a16:creationId xmlns:a16="http://schemas.microsoft.com/office/drawing/2014/main" id="{83ACB54C-1E1D-1A47-902C-FF57CC481C5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290DBE8-CA1D-FD4C-A99F-A501843DBEB2}" type="datetimeFigureOut">
              <a:rPr lang="x-none" smtClean="0"/>
              <a:t>04/09/2023</a:t>
            </a:fld>
            <a:endParaRPr lang="x-none"/>
          </a:p>
        </p:txBody>
      </p:sp>
      <p:sp>
        <p:nvSpPr>
          <p:cNvPr id="5" name="Footer Placeholder 4">
            <a:extLst>
              <a:ext uri="{FF2B5EF4-FFF2-40B4-BE49-F238E27FC236}">
                <a16:creationId xmlns:a16="http://schemas.microsoft.com/office/drawing/2014/main" id="{E8F23236-3381-D14B-85EC-B1DED5A7F6F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x-none"/>
          </a:p>
        </p:txBody>
      </p:sp>
      <p:sp>
        <p:nvSpPr>
          <p:cNvPr id="6" name="Slide Number Placeholder 5">
            <a:extLst>
              <a:ext uri="{FF2B5EF4-FFF2-40B4-BE49-F238E27FC236}">
                <a16:creationId xmlns:a16="http://schemas.microsoft.com/office/drawing/2014/main" id="{C18F72D6-1B87-7B4B-9F2D-24134CFA2AB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F876D7F-F160-524A-85E9-667AF1B1F669}" type="slidenum">
              <a:rPr lang="x-none" smtClean="0"/>
              <a:t>‹nº›</a:t>
            </a:fld>
            <a:endParaRPr lang="x-none"/>
          </a:p>
        </p:txBody>
      </p:sp>
    </p:spTree>
    <p:extLst>
      <p:ext uri="{BB962C8B-B14F-4D97-AF65-F5344CB8AC3E}">
        <p14:creationId xmlns:p14="http://schemas.microsoft.com/office/powerpoint/2010/main" val="208909292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x-non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emf"/></Relationships>
</file>

<file path=ppt/slides/_rels/slide10.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21.jpg"/><Relationship Id="rId1" Type="http://schemas.openxmlformats.org/officeDocument/2006/relationships/slideLayout" Target="../slideLayouts/slideLayout2.xml"/><Relationship Id="rId4" Type="http://schemas.openxmlformats.org/officeDocument/2006/relationships/image" Target="../media/image23.jpg"/></Relationships>
</file>

<file path=ppt/slides/_rels/slide11.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2.emf"/><Relationship Id="rId5" Type="http://schemas.openxmlformats.org/officeDocument/2006/relationships/image" Target="../media/image23.jpg"/><Relationship Id="rId4" Type="http://schemas.openxmlformats.org/officeDocument/2006/relationships/image" Target="../media/image22.JPG"/></Relationships>
</file>

<file path=ppt/slides/_rels/slide12.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image" Target="../media/image24.png"/><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13.xml.rels><?xml version="1.0" encoding="UTF-8" standalone="yes"?>
<Relationships xmlns="http://schemas.openxmlformats.org/package/2006/relationships"><Relationship Id="rId3" Type="http://schemas.openxmlformats.org/officeDocument/2006/relationships/hyperlink" Target="mailto:aci@ciencias.ulisboa.pt" TargetMode="External"/><Relationship Id="rId2" Type="http://schemas.openxmlformats.org/officeDocument/2006/relationships/image" Target="../media/image1.JPG"/><Relationship Id="rId1" Type="http://schemas.openxmlformats.org/officeDocument/2006/relationships/slideLayout" Target="../slideLayouts/slideLayout2.xml"/><Relationship Id="rId5" Type="http://schemas.openxmlformats.org/officeDocument/2006/relationships/image" Target="../media/image2.emf"/><Relationship Id="rId4" Type="http://schemas.openxmlformats.org/officeDocument/2006/relationships/hyperlink" Target="mailto:info.ciencias@ciencias.ulisboa.pt"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G"/><Relationship Id="rId1" Type="http://schemas.openxmlformats.org/officeDocument/2006/relationships/slideLayout" Target="../slideLayouts/slideLayout2.xml"/><Relationship Id="rId4" Type="http://schemas.openxmlformats.org/officeDocument/2006/relationships/hyperlink" Target="mailto:aci@ciencias.ulisboa.pt"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3.jpg"/></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7.jpg"/><Relationship Id="rId5" Type="http://schemas.openxmlformats.org/officeDocument/2006/relationships/image" Target="../media/image6.jpeg"/><Relationship Id="rId4" Type="http://schemas.openxmlformats.org/officeDocument/2006/relationships/image" Target="../media/image5.JP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tiff"/><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2.emf"/><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10" Type="http://schemas.openxmlformats.org/officeDocument/2006/relationships/image" Target="../media/image2.emf"/><Relationship Id="rId4" Type="http://schemas.openxmlformats.org/officeDocument/2006/relationships/image" Target="../media/image14.png"/><Relationship Id="rId9" Type="http://schemas.openxmlformats.org/officeDocument/2006/relationships/image" Target="../media/image19.png"/></Relationships>
</file>

<file path=ppt/slides/_rels/slide8.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2.emf"/></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E91DC736-0EF8-4F87-9146-EBF1D2EE4D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Imagem 4">
            <a:extLst>
              <a:ext uri="{FF2B5EF4-FFF2-40B4-BE49-F238E27FC236}">
                <a16:creationId xmlns:a16="http://schemas.microsoft.com/office/drawing/2014/main" id="{0F050FC6-1CD0-3ED4-55E1-C58A789FF0DE}"/>
              </a:ext>
            </a:extLst>
          </p:cNvPr>
          <p:cNvPicPr>
            <a:picLocks noChangeAspect="1"/>
          </p:cNvPicPr>
          <p:nvPr/>
        </p:nvPicPr>
        <p:blipFill rotWithShape="1">
          <a:blip r:embed="rId3"/>
          <a:srcRect t="5027" r="13818" b="4064"/>
          <a:stretch/>
        </p:blipFill>
        <p:spPr>
          <a:xfrm>
            <a:off x="3523488" y="10"/>
            <a:ext cx="8668512" cy="6857990"/>
          </a:xfrm>
          <a:prstGeom prst="rect">
            <a:avLst/>
          </a:prstGeom>
        </p:spPr>
      </p:pic>
      <p:sp>
        <p:nvSpPr>
          <p:cNvPr id="13" name="Rectangle 12">
            <a:extLst>
              <a:ext uri="{FF2B5EF4-FFF2-40B4-BE49-F238E27FC236}">
                <a16:creationId xmlns:a16="http://schemas.microsoft.com/office/drawing/2014/main" id="{097CD68E-23E3-4007-8847-CD0944C4F7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756601" cy="6858000"/>
          </a:xfrm>
          <a:prstGeom prst="rect">
            <a:avLst/>
          </a:prstGeom>
          <a:gradFill>
            <a:gsLst>
              <a:gs pos="58000">
                <a:schemeClr val="bg1"/>
              </a:gs>
              <a:gs pos="35000">
                <a:schemeClr val="bg1">
                  <a:alpha val="79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7" name="Rectangle 16">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4">
            <a:extLst>
              <a:ext uri="{FF2B5EF4-FFF2-40B4-BE49-F238E27FC236}">
                <a16:creationId xmlns:a16="http://schemas.microsoft.com/office/drawing/2014/main" id="{29939F03-6679-3BD9-C599-9C12978757CB}"/>
              </a:ext>
            </a:extLst>
          </p:cNvPr>
          <p:cNvSpPr>
            <a:spLocks noChangeArrowheads="1"/>
          </p:cNvSpPr>
          <p:nvPr/>
        </p:nvSpPr>
        <p:spPr bwMode="auto">
          <a:xfrm>
            <a:off x="661278" y="1266334"/>
            <a:ext cx="7741420"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altLang="en-US" sz="4800" b="1" dirty="0">
                <a:latin typeface="Franklin Gothic Medium" panose="020B0603020102020204" pitchFamily="34" charset="0"/>
              </a:rPr>
              <a:t>Communication &amp; Image </a:t>
            </a:r>
            <a:br>
              <a:rPr lang="en-US" altLang="en-US" sz="4800" b="1" dirty="0">
                <a:latin typeface="Franklin Gothic Medium" panose="020B0603020102020204" pitchFamily="34" charset="0"/>
              </a:rPr>
            </a:br>
            <a:r>
              <a:rPr lang="en-US" altLang="en-US" sz="4800" b="1" dirty="0">
                <a:latin typeface="Franklin Gothic Medium" panose="020B0603020102020204" pitchFamily="34" charset="0"/>
              </a:rPr>
              <a:t>at </a:t>
            </a:r>
            <a:r>
              <a:rPr lang="en-US" altLang="en-US" sz="4800" b="1" dirty="0" err="1">
                <a:latin typeface="Franklin Gothic Medium" panose="020B0603020102020204" pitchFamily="34" charset="0"/>
              </a:rPr>
              <a:t>Ciências</a:t>
            </a:r>
            <a:r>
              <a:rPr lang="en-US" altLang="en-US" sz="4800" b="1" dirty="0">
                <a:latin typeface="Franklin Gothic Medium" panose="020B0603020102020204" pitchFamily="34" charset="0"/>
              </a:rPr>
              <a:t> </a:t>
            </a:r>
            <a:r>
              <a:rPr lang="en-US" altLang="en-US" sz="4800" b="1" dirty="0" err="1">
                <a:latin typeface="Franklin Gothic Medium" panose="020B0603020102020204" pitchFamily="34" charset="0"/>
              </a:rPr>
              <a:t>ULisboa</a:t>
            </a:r>
            <a:endParaRPr lang="en-US" altLang="en-US" sz="4800" b="1" dirty="0">
              <a:latin typeface="Franklin Gothic Medium" panose="020B0603020102020204" pitchFamily="34" charset="0"/>
            </a:endParaRPr>
          </a:p>
        </p:txBody>
      </p:sp>
      <p:sp>
        <p:nvSpPr>
          <p:cNvPr id="24" name="Retângulo 23">
            <a:extLst>
              <a:ext uri="{FF2B5EF4-FFF2-40B4-BE49-F238E27FC236}">
                <a16:creationId xmlns:a16="http://schemas.microsoft.com/office/drawing/2014/main" id="{2AC83FBD-0368-B822-CA8E-E5B79F3A1D96}"/>
              </a:ext>
            </a:extLst>
          </p:cNvPr>
          <p:cNvSpPr/>
          <p:nvPr/>
        </p:nvSpPr>
        <p:spPr>
          <a:xfrm>
            <a:off x="165100" y="444500"/>
            <a:ext cx="1625600" cy="5588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25" name="Retângulo 24">
            <a:extLst>
              <a:ext uri="{FF2B5EF4-FFF2-40B4-BE49-F238E27FC236}">
                <a16:creationId xmlns:a16="http://schemas.microsoft.com/office/drawing/2014/main" id="{CF32504F-98FE-FEBB-9928-18C7B3EA50F4}"/>
              </a:ext>
            </a:extLst>
          </p:cNvPr>
          <p:cNvSpPr/>
          <p:nvPr/>
        </p:nvSpPr>
        <p:spPr>
          <a:xfrm>
            <a:off x="455701" y="4466238"/>
            <a:ext cx="4122889" cy="15819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PT"/>
          </a:p>
        </p:txBody>
      </p:sp>
      <p:pic>
        <p:nvPicPr>
          <p:cNvPr id="26" name="Picture 25">
            <a:extLst>
              <a:ext uri="{FF2B5EF4-FFF2-40B4-BE49-F238E27FC236}">
                <a16:creationId xmlns:a16="http://schemas.microsoft.com/office/drawing/2014/main" id="{6A978F1B-84A6-EAF0-1222-70849DD8F486}"/>
              </a:ext>
            </a:extLst>
          </p:cNvPr>
          <p:cNvPicPr>
            <a:picLocks noChangeAspect="1"/>
          </p:cNvPicPr>
          <p:nvPr/>
        </p:nvPicPr>
        <p:blipFill>
          <a:blip r:embed="rId4"/>
          <a:stretch>
            <a:fillRect/>
          </a:stretch>
        </p:blipFill>
        <p:spPr>
          <a:xfrm>
            <a:off x="335780" y="319650"/>
            <a:ext cx="2003068" cy="801227"/>
          </a:xfrm>
          <a:prstGeom prst="rect">
            <a:avLst/>
          </a:prstGeom>
        </p:spPr>
      </p:pic>
      <p:sp>
        <p:nvSpPr>
          <p:cNvPr id="27" name="CaixaDeTexto 26">
            <a:extLst>
              <a:ext uri="{FF2B5EF4-FFF2-40B4-BE49-F238E27FC236}">
                <a16:creationId xmlns:a16="http://schemas.microsoft.com/office/drawing/2014/main" id="{794A260E-8D37-4542-92EC-55978E85C691}"/>
              </a:ext>
            </a:extLst>
          </p:cNvPr>
          <p:cNvSpPr txBox="1"/>
          <p:nvPr/>
        </p:nvSpPr>
        <p:spPr>
          <a:xfrm>
            <a:off x="661278" y="4520026"/>
            <a:ext cx="3914105" cy="461665"/>
          </a:xfrm>
          <a:prstGeom prst="rect">
            <a:avLst/>
          </a:prstGeom>
          <a:noFill/>
        </p:spPr>
        <p:txBody>
          <a:bodyPr wrap="square" rtlCol="0">
            <a:spAutoFit/>
          </a:bodyPr>
          <a:lstStyle/>
          <a:p>
            <a:r>
              <a:rPr lang="pt-PT" sz="2400" b="1" dirty="0">
                <a:latin typeface="Franklin Gothic Medium" panose="020B0603020102020204" pitchFamily="34" charset="0"/>
              </a:rPr>
              <a:t>Pedro Almeida </a:t>
            </a:r>
            <a:endParaRPr lang="pt-PT" sz="2400" dirty="0">
              <a:latin typeface="Franklin Gothic Medium" panose="020B0603020102020204" pitchFamily="34" charset="0"/>
            </a:endParaRPr>
          </a:p>
        </p:txBody>
      </p:sp>
      <p:sp>
        <p:nvSpPr>
          <p:cNvPr id="28" name="CaixaDeTexto 27">
            <a:extLst>
              <a:ext uri="{FF2B5EF4-FFF2-40B4-BE49-F238E27FC236}">
                <a16:creationId xmlns:a16="http://schemas.microsoft.com/office/drawing/2014/main" id="{3CF77055-2801-0346-4AD6-99D786A0D8D6}"/>
              </a:ext>
            </a:extLst>
          </p:cNvPr>
          <p:cNvSpPr txBox="1"/>
          <p:nvPr/>
        </p:nvSpPr>
        <p:spPr>
          <a:xfrm>
            <a:off x="661278" y="4962256"/>
            <a:ext cx="4286659" cy="646331"/>
          </a:xfrm>
          <a:prstGeom prst="rect">
            <a:avLst/>
          </a:prstGeom>
          <a:noFill/>
        </p:spPr>
        <p:txBody>
          <a:bodyPr wrap="square" rtlCol="0">
            <a:spAutoFit/>
          </a:bodyPr>
          <a:lstStyle/>
          <a:p>
            <a:r>
              <a:rPr lang="pt-PT" dirty="0" err="1">
                <a:latin typeface="Franklin Gothic Medium" panose="020B0603020102020204" pitchFamily="34" charset="0"/>
              </a:rPr>
              <a:t>SubDirector</a:t>
            </a:r>
            <a:r>
              <a:rPr lang="pt-PT" dirty="0">
                <a:latin typeface="Franklin Gothic Medium" panose="020B0603020102020204" pitchFamily="34" charset="0"/>
              </a:rPr>
              <a:t> for </a:t>
            </a:r>
            <a:r>
              <a:rPr lang="pt-PT" dirty="0" err="1">
                <a:latin typeface="Franklin Gothic Medium" panose="020B0603020102020204" pitchFamily="34" charset="0"/>
              </a:rPr>
              <a:t>Communications</a:t>
            </a:r>
            <a:r>
              <a:rPr lang="pt-PT" dirty="0">
                <a:latin typeface="Franklin Gothic Medium" panose="020B0603020102020204" pitchFamily="34" charset="0"/>
              </a:rPr>
              <a:t> </a:t>
            </a:r>
          </a:p>
          <a:p>
            <a:r>
              <a:rPr lang="pt-PT" dirty="0">
                <a:latin typeface="Franklin Gothic Medium" panose="020B0603020102020204" pitchFamily="34" charset="0"/>
              </a:rPr>
              <a:t>&amp; </a:t>
            </a:r>
            <a:r>
              <a:rPr lang="pt-PT" dirty="0" err="1">
                <a:latin typeface="Franklin Gothic Medium" panose="020B0603020102020204" pitchFamily="34" charset="0"/>
              </a:rPr>
              <a:t>External</a:t>
            </a:r>
            <a:r>
              <a:rPr lang="pt-PT" dirty="0">
                <a:latin typeface="Franklin Gothic Medium" panose="020B0603020102020204" pitchFamily="34" charset="0"/>
              </a:rPr>
              <a:t> </a:t>
            </a:r>
            <a:r>
              <a:rPr lang="pt-PT" dirty="0" err="1">
                <a:latin typeface="Franklin Gothic Medium" panose="020B0603020102020204" pitchFamily="34" charset="0"/>
              </a:rPr>
              <a:t>Image</a:t>
            </a:r>
            <a:endParaRPr lang="pt-PT" dirty="0">
              <a:latin typeface="Franklin Gothic Medium" panose="020B0603020102020204" pitchFamily="34" charset="0"/>
            </a:endParaRPr>
          </a:p>
        </p:txBody>
      </p:sp>
      <p:grpSp>
        <p:nvGrpSpPr>
          <p:cNvPr id="29" name="Agrupar 28">
            <a:extLst>
              <a:ext uri="{FF2B5EF4-FFF2-40B4-BE49-F238E27FC236}">
                <a16:creationId xmlns:a16="http://schemas.microsoft.com/office/drawing/2014/main" id="{F228A196-B629-8482-C007-217EBC356733}"/>
              </a:ext>
            </a:extLst>
          </p:cNvPr>
          <p:cNvGrpSpPr/>
          <p:nvPr/>
        </p:nvGrpSpPr>
        <p:grpSpPr>
          <a:xfrm>
            <a:off x="428807" y="4276903"/>
            <a:ext cx="3540827" cy="2398032"/>
            <a:chOff x="4314780" y="3975932"/>
            <a:chExt cx="3540827" cy="2398032"/>
          </a:xfrm>
        </p:grpSpPr>
        <p:sp>
          <p:nvSpPr>
            <p:cNvPr id="30" name="Retângulo de Canto Cortado 29">
              <a:extLst>
                <a:ext uri="{FF2B5EF4-FFF2-40B4-BE49-F238E27FC236}">
                  <a16:creationId xmlns:a16="http://schemas.microsoft.com/office/drawing/2014/main" id="{E4A5576D-E7B8-E5D6-5C2A-637FB6C163A8}"/>
                </a:ext>
              </a:extLst>
            </p:cNvPr>
            <p:cNvSpPr/>
            <p:nvPr/>
          </p:nvSpPr>
          <p:spPr>
            <a:xfrm rot="10800000">
              <a:off x="4314780" y="4250196"/>
              <a:ext cx="3292451" cy="2123768"/>
            </a:xfrm>
            <a:prstGeom prst="snip1Rect">
              <a:avLst/>
            </a:prstGeom>
            <a:solidFill>
              <a:schemeClr val="tx1">
                <a:alpha val="40009"/>
              </a:schemeClr>
            </a:solidFill>
            <a:ln>
              <a:noFill/>
            </a:ln>
            <a:effectLst>
              <a:softEdge rad="130205"/>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31" name="Canto Dobrado 30">
              <a:extLst>
                <a:ext uri="{FF2B5EF4-FFF2-40B4-BE49-F238E27FC236}">
                  <a16:creationId xmlns:a16="http://schemas.microsoft.com/office/drawing/2014/main" id="{87C0A449-51EE-2AF0-8A51-AE26D90F2D2B}"/>
                </a:ext>
              </a:extLst>
            </p:cNvPr>
            <p:cNvSpPr/>
            <p:nvPr/>
          </p:nvSpPr>
          <p:spPr>
            <a:xfrm rot="5400000">
              <a:off x="5137398" y="3401688"/>
              <a:ext cx="2143965" cy="3292453"/>
            </a:xfrm>
            <a:prstGeom prst="foldedCorner">
              <a:avLst/>
            </a:prstGeom>
            <a:solidFill>
              <a:srgbClr val="0043A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32" name="CaixaDeTexto 31">
              <a:extLst>
                <a:ext uri="{FF2B5EF4-FFF2-40B4-BE49-F238E27FC236}">
                  <a16:creationId xmlns:a16="http://schemas.microsoft.com/office/drawing/2014/main" id="{924D6F27-EE2F-9AA1-EB6C-626D1AFA3D86}"/>
                </a:ext>
              </a:extLst>
            </p:cNvPr>
            <p:cNvSpPr txBox="1"/>
            <p:nvPr/>
          </p:nvSpPr>
          <p:spPr>
            <a:xfrm>
              <a:off x="4714651" y="4217436"/>
              <a:ext cx="3105474" cy="461665"/>
            </a:xfrm>
            <a:prstGeom prst="rect">
              <a:avLst/>
            </a:prstGeom>
            <a:noFill/>
          </p:spPr>
          <p:txBody>
            <a:bodyPr wrap="square" rtlCol="0">
              <a:spAutoFit/>
            </a:bodyPr>
            <a:lstStyle/>
            <a:p>
              <a:r>
                <a:rPr lang="pt-PT" sz="2400" dirty="0">
                  <a:solidFill>
                    <a:schemeClr val="bg1"/>
                  </a:solidFill>
                  <a:latin typeface="Franklin Gothic Medium" panose="020B0603020102020204" pitchFamily="34" charset="0"/>
                </a:rPr>
                <a:t>Marta Daniela Santos</a:t>
              </a:r>
            </a:p>
          </p:txBody>
        </p:sp>
        <p:sp>
          <p:nvSpPr>
            <p:cNvPr id="33" name="CaixaDeTexto 32">
              <a:extLst>
                <a:ext uri="{FF2B5EF4-FFF2-40B4-BE49-F238E27FC236}">
                  <a16:creationId xmlns:a16="http://schemas.microsoft.com/office/drawing/2014/main" id="{CA40856B-9AA5-C135-70ED-513CAA712F54}"/>
                </a:ext>
              </a:extLst>
            </p:cNvPr>
            <p:cNvSpPr txBox="1"/>
            <p:nvPr/>
          </p:nvSpPr>
          <p:spPr>
            <a:xfrm>
              <a:off x="4714651" y="4855987"/>
              <a:ext cx="3105474" cy="646331"/>
            </a:xfrm>
            <a:prstGeom prst="rect">
              <a:avLst/>
            </a:prstGeom>
            <a:noFill/>
          </p:spPr>
          <p:txBody>
            <a:bodyPr wrap="square" rtlCol="0">
              <a:spAutoFit/>
            </a:bodyPr>
            <a:lstStyle/>
            <a:p>
              <a:r>
                <a:rPr lang="pt-PT" dirty="0" err="1">
                  <a:solidFill>
                    <a:schemeClr val="bg1"/>
                  </a:solidFill>
                </a:rPr>
                <a:t>Communication</a:t>
              </a:r>
              <a:r>
                <a:rPr lang="pt-PT" dirty="0">
                  <a:solidFill>
                    <a:schemeClr val="bg1"/>
                  </a:solidFill>
                </a:rPr>
                <a:t> &amp; </a:t>
              </a:r>
              <a:r>
                <a:rPr lang="pt-PT" dirty="0" err="1">
                  <a:solidFill>
                    <a:schemeClr val="bg1"/>
                  </a:solidFill>
                </a:rPr>
                <a:t>Image</a:t>
              </a:r>
              <a:r>
                <a:rPr lang="pt-PT" dirty="0">
                  <a:solidFill>
                    <a:schemeClr val="bg1"/>
                  </a:solidFill>
                </a:rPr>
                <a:t> </a:t>
              </a:r>
              <a:r>
                <a:rPr lang="pt-PT" dirty="0" err="1">
                  <a:solidFill>
                    <a:schemeClr val="bg1"/>
                  </a:solidFill>
                </a:rPr>
                <a:t>Unit</a:t>
              </a:r>
              <a:r>
                <a:rPr lang="pt-PT" dirty="0">
                  <a:solidFill>
                    <a:schemeClr val="bg1"/>
                  </a:solidFill>
                </a:rPr>
                <a:t>,</a:t>
              </a:r>
              <a:br>
                <a:rPr lang="pt-PT" dirty="0">
                  <a:solidFill>
                    <a:schemeClr val="bg1"/>
                  </a:solidFill>
                </a:rPr>
              </a:br>
              <a:r>
                <a:rPr lang="pt-PT" dirty="0">
                  <a:solidFill>
                    <a:schemeClr val="bg1"/>
                  </a:solidFill>
                </a:rPr>
                <a:t>Ciências </a:t>
              </a:r>
              <a:r>
                <a:rPr lang="pt-PT" dirty="0" err="1">
                  <a:solidFill>
                    <a:schemeClr val="bg1"/>
                  </a:solidFill>
                </a:rPr>
                <a:t>ULisboa</a:t>
              </a:r>
              <a:endParaRPr lang="pt-PT" dirty="0">
                <a:solidFill>
                  <a:schemeClr val="bg1"/>
                </a:solidFill>
              </a:endParaRPr>
            </a:p>
          </p:txBody>
        </p:sp>
      </p:grpSp>
      <p:grpSp>
        <p:nvGrpSpPr>
          <p:cNvPr id="34" name="Agrupar 33">
            <a:extLst>
              <a:ext uri="{FF2B5EF4-FFF2-40B4-BE49-F238E27FC236}">
                <a16:creationId xmlns:a16="http://schemas.microsoft.com/office/drawing/2014/main" id="{6435E430-5A96-F5AD-7E9F-19B4BC43A35F}"/>
              </a:ext>
            </a:extLst>
          </p:cNvPr>
          <p:cNvGrpSpPr/>
          <p:nvPr/>
        </p:nvGrpSpPr>
        <p:grpSpPr>
          <a:xfrm>
            <a:off x="2120263" y="3763996"/>
            <a:ext cx="322991" cy="812954"/>
            <a:chOff x="6090907" y="3451992"/>
            <a:chExt cx="322991" cy="812954"/>
          </a:xfrm>
        </p:grpSpPr>
        <p:sp>
          <p:nvSpPr>
            <p:cNvPr id="35" name="Triângulo 34">
              <a:extLst>
                <a:ext uri="{FF2B5EF4-FFF2-40B4-BE49-F238E27FC236}">
                  <a16:creationId xmlns:a16="http://schemas.microsoft.com/office/drawing/2014/main" id="{B7B56973-648B-970F-B104-81734743DDFE}"/>
                </a:ext>
              </a:extLst>
            </p:cNvPr>
            <p:cNvSpPr/>
            <p:nvPr/>
          </p:nvSpPr>
          <p:spPr>
            <a:xfrm rot="10800000">
              <a:off x="6229426" y="3652452"/>
              <a:ext cx="45719" cy="612494"/>
            </a:xfrm>
            <a:prstGeom prst="triangle">
              <a:avLst/>
            </a:prstGeom>
            <a:solidFill>
              <a:schemeClr val="bg2">
                <a:lumMod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PT" dirty="0"/>
            </a:p>
          </p:txBody>
        </p:sp>
        <p:sp>
          <p:nvSpPr>
            <p:cNvPr id="36" name="Oval 35">
              <a:extLst>
                <a:ext uri="{FF2B5EF4-FFF2-40B4-BE49-F238E27FC236}">
                  <a16:creationId xmlns:a16="http://schemas.microsoft.com/office/drawing/2014/main" id="{3E719DCF-F6B1-5C4E-94D3-00A8E2D99EC9}"/>
                </a:ext>
              </a:extLst>
            </p:cNvPr>
            <p:cNvSpPr/>
            <p:nvPr/>
          </p:nvSpPr>
          <p:spPr>
            <a:xfrm>
              <a:off x="6090907" y="3451992"/>
              <a:ext cx="322991" cy="322991"/>
            </a:xfrm>
            <a:prstGeom prst="ellipse">
              <a:avLst/>
            </a:prstGeom>
            <a:solidFill>
              <a:srgbClr val="C00000"/>
            </a:solidFill>
            <a:ln>
              <a:noFill/>
            </a:ln>
            <a:effectLst>
              <a:innerShdw blurRad="319003">
                <a:prstClr val="black"/>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PT"/>
            </a:p>
          </p:txBody>
        </p:sp>
      </p:grpSp>
      <p:sp>
        <p:nvSpPr>
          <p:cNvPr id="37" name="CaixaDeTexto 36">
            <a:extLst>
              <a:ext uri="{FF2B5EF4-FFF2-40B4-BE49-F238E27FC236}">
                <a16:creationId xmlns:a16="http://schemas.microsoft.com/office/drawing/2014/main" id="{E03F4399-1EEE-DCFB-63B4-B147B4A8F81D}"/>
              </a:ext>
            </a:extLst>
          </p:cNvPr>
          <p:cNvSpPr txBox="1"/>
          <p:nvPr/>
        </p:nvSpPr>
        <p:spPr>
          <a:xfrm>
            <a:off x="661278" y="3322206"/>
            <a:ext cx="3914105" cy="461665"/>
          </a:xfrm>
          <a:prstGeom prst="rect">
            <a:avLst/>
          </a:prstGeom>
          <a:noFill/>
        </p:spPr>
        <p:txBody>
          <a:bodyPr wrap="square" rtlCol="0">
            <a:spAutoFit/>
          </a:bodyPr>
          <a:lstStyle/>
          <a:p>
            <a:r>
              <a:rPr lang="pt-PT" sz="2400" b="1" dirty="0" err="1">
                <a:latin typeface="Franklin Gothic Medium" panose="020B0603020102020204" pitchFamily="34" charset="0"/>
              </a:rPr>
              <a:t>September</a:t>
            </a:r>
            <a:r>
              <a:rPr lang="pt-PT" sz="2400" b="1" dirty="0">
                <a:latin typeface="Franklin Gothic Medium" panose="020B0603020102020204" pitchFamily="34" charset="0"/>
              </a:rPr>
              <a:t> 6, 2023</a:t>
            </a:r>
            <a:endParaRPr lang="pt-PT" sz="2400" dirty="0">
              <a:latin typeface="Franklin Gothic Medium" panose="020B0603020102020204" pitchFamily="34" charset="0"/>
            </a:endParaRPr>
          </a:p>
        </p:txBody>
      </p:sp>
      <p:sp>
        <p:nvSpPr>
          <p:cNvPr id="40" name="CaixaDeTexto 39">
            <a:extLst>
              <a:ext uri="{FF2B5EF4-FFF2-40B4-BE49-F238E27FC236}">
                <a16:creationId xmlns:a16="http://schemas.microsoft.com/office/drawing/2014/main" id="{EC2A2DAB-E64F-9E07-D5E9-A0DB812F302A}"/>
              </a:ext>
            </a:extLst>
          </p:cNvPr>
          <p:cNvSpPr txBox="1"/>
          <p:nvPr/>
        </p:nvSpPr>
        <p:spPr>
          <a:xfrm>
            <a:off x="661278" y="2870858"/>
            <a:ext cx="7980698" cy="461665"/>
          </a:xfrm>
          <a:prstGeom prst="rect">
            <a:avLst/>
          </a:prstGeom>
          <a:noFill/>
        </p:spPr>
        <p:txBody>
          <a:bodyPr wrap="square" rtlCol="0">
            <a:spAutoFit/>
          </a:bodyPr>
          <a:lstStyle/>
          <a:p>
            <a:r>
              <a:rPr lang="pt-PT" sz="2400" b="1" dirty="0">
                <a:latin typeface="Franklin Gothic Medium" panose="020B0603020102020204" pitchFamily="34" charset="0"/>
              </a:rPr>
              <a:t>New </a:t>
            </a:r>
            <a:r>
              <a:rPr lang="pt-PT" sz="2400" b="1" dirty="0" err="1">
                <a:latin typeface="Franklin Gothic Medium" panose="020B0603020102020204" pitchFamily="34" charset="0"/>
              </a:rPr>
              <a:t>Professors</a:t>
            </a:r>
            <a:r>
              <a:rPr lang="pt-PT" sz="2400" b="1" dirty="0">
                <a:latin typeface="Franklin Gothic Medium" panose="020B0603020102020204" pitchFamily="34" charset="0"/>
              </a:rPr>
              <a:t> &amp; </a:t>
            </a:r>
            <a:r>
              <a:rPr lang="pt-PT" sz="2400" b="1" dirty="0" err="1">
                <a:latin typeface="Franklin Gothic Medium" panose="020B0603020102020204" pitchFamily="34" charset="0"/>
              </a:rPr>
              <a:t>Researchers</a:t>
            </a:r>
            <a:r>
              <a:rPr lang="pt-PT" sz="2400" b="1" dirty="0">
                <a:latin typeface="Franklin Gothic Medium" panose="020B0603020102020204" pitchFamily="34" charset="0"/>
              </a:rPr>
              <a:t> </a:t>
            </a:r>
            <a:r>
              <a:rPr lang="pt-PT" sz="2400" b="1" dirty="0" err="1">
                <a:latin typeface="Franklin Gothic Medium" panose="020B0603020102020204" pitchFamily="34" charset="0"/>
              </a:rPr>
              <a:t>Welcome</a:t>
            </a:r>
            <a:r>
              <a:rPr lang="pt-PT" sz="2400" b="1" dirty="0">
                <a:latin typeface="Franklin Gothic Medium" panose="020B0603020102020204" pitchFamily="34" charset="0"/>
              </a:rPr>
              <a:t> Workshop</a:t>
            </a:r>
            <a:endParaRPr lang="pt-PT" sz="2400" dirty="0">
              <a:latin typeface="Franklin Gothic Medium" panose="020B0603020102020204" pitchFamily="34" charset="0"/>
            </a:endParaRPr>
          </a:p>
        </p:txBody>
      </p:sp>
    </p:spTree>
    <p:extLst>
      <p:ext uri="{BB962C8B-B14F-4D97-AF65-F5344CB8AC3E}">
        <p14:creationId xmlns:p14="http://schemas.microsoft.com/office/powerpoint/2010/main" val="6463213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additive="base">
                                        <p:cTn id="7" dur="500" fill="hold"/>
                                        <p:tgtEl>
                                          <p:spTgt spid="29"/>
                                        </p:tgtEl>
                                        <p:attrNameLst>
                                          <p:attrName>ppt_x</p:attrName>
                                        </p:attrNameLst>
                                      </p:cBhvr>
                                      <p:tavLst>
                                        <p:tav tm="0">
                                          <p:val>
                                            <p:strVal val="#ppt_x"/>
                                          </p:val>
                                        </p:tav>
                                        <p:tav tm="100000">
                                          <p:val>
                                            <p:strVal val="#ppt_x"/>
                                          </p:val>
                                        </p:tav>
                                      </p:tavLst>
                                    </p:anim>
                                    <p:anim calcmode="lin" valueType="num">
                                      <p:cBhvr additive="base">
                                        <p:cTn id="8" dur="500" fill="hold"/>
                                        <p:tgtEl>
                                          <p:spTgt spid="29"/>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 presetClass="entr" presetSubtype="0" fill="hold" nodeType="afterEffect">
                                  <p:stCondLst>
                                    <p:cond delay="0"/>
                                  </p:stCondLst>
                                  <p:childTnLst>
                                    <p:set>
                                      <p:cBhvr>
                                        <p:cTn id="11"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4F7B9026-36AD-42E4-B172-8D68F3A339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7" name="Imagem 6">
            <a:extLst>
              <a:ext uri="{FF2B5EF4-FFF2-40B4-BE49-F238E27FC236}">
                <a16:creationId xmlns:a16="http://schemas.microsoft.com/office/drawing/2014/main" id="{14E93FC1-EF59-883A-FE93-4DE59705FF91}"/>
              </a:ext>
            </a:extLst>
          </p:cNvPr>
          <p:cNvPicPr>
            <a:picLocks noChangeAspect="1"/>
          </p:cNvPicPr>
          <p:nvPr/>
        </p:nvPicPr>
        <p:blipFill rotWithShape="1">
          <a:blip r:embed="rId2"/>
          <a:srcRect l="22364" r="-3" b="-3"/>
          <a:stretch/>
        </p:blipFill>
        <p:spPr>
          <a:xfrm>
            <a:off x="192528" y="171716"/>
            <a:ext cx="3793268" cy="6514565"/>
          </a:xfrm>
          <a:prstGeom prst="rect">
            <a:avLst/>
          </a:prstGeom>
        </p:spPr>
      </p:pic>
      <p:pic>
        <p:nvPicPr>
          <p:cNvPr id="9" name="Imagem 8">
            <a:extLst>
              <a:ext uri="{FF2B5EF4-FFF2-40B4-BE49-F238E27FC236}">
                <a16:creationId xmlns:a16="http://schemas.microsoft.com/office/drawing/2014/main" id="{12373A0C-06CE-CF32-16CA-BF867666D176}"/>
              </a:ext>
            </a:extLst>
          </p:cNvPr>
          <p:cNvPicPr>
            <a:picLocks noChangeAspect="1"/>
          </p:cNvPicPr>
          <p:nvPr/>
        </p:nvPicPr>
        <p:blipFill rotWithShape="1">
          <a:blip r:embed="rId3"/>
          <a:srcRect l="31894" r="28935"/>
          <a:stretch/>
        </p:blipFill>
        <p:spPr>
          <a:xfrm>
            <a:off x="4184538" y="171716"/>
            <a:ext cx="3822924" cy="6514565"/>
          </a:xfrm>
          <a:prstGeom prst="rect">
            <a:avLst/>
          </a:prstGeom>
        </p:spPr>
      </p:pic>
      <p:pic>
        <p:nvPicPr>
          <p:cNvPr id="5" name="Imagem 4">
            <a:extLst>
              <a:ext uri="{FF2B5EF4-FFF2-40B4-BE49-F238E27FC236}">
                <a16:creationId xmlns:a16="http://schemas.microsoft.com/office/drawing/2014/main" id="{AACD68DB-9BE4-858A-9802-CE82F05C238A}"/>
              </a:ext>
            </a:extLst>
          </p:cNvPr>
          <p:cNvPicPr>
            <a:picLocks noChangeAspect="1"/>
          </p:cNvPicPr>
          <p:nvPr/>
        </p:nvPicPr>
        <p:blipFill rotWithShape="1">
          <a:blip r:embed="rId4"/>
          <a:srcRect l="19141" r="3103" b="-3"/>
          <a:stretch/>
        </p:blipFill>
        <p:spPr>
          <a:xfrm>
            <a:off x="8188032" y="171716"/>
            <a:ext cx="3799007" cy="6514565"/>
          </a:xfrm>
          <a:prstGeom prst="rect">
            <a:avLst/>
          </a:prstGeom>
        </p:spPr>
      </p:pic>
    </p:spTree>
    <p:extLst>
      <p:ext uri="{BB962C8B-B14F-4D97-AF65-F5344CB8AC3E}">
        <p14:creationId xmlns:p14="http://schemas.microsoft.com/office/powerpoint/2010/main" val="265382933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4F7B9026-36AD-42E4-B172-8D68F3A339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7" name="Imagem 6">
            <a:extLst>
              <a:ext uri="{FF2B5EF4-FFF2-40B4-BE49-F238E27FC236}">
                <a16:creationId xmlns:a16="http://schemas.microsoft.com/office/drawing/2014/main" id="{14E93FC1-EF59-883A-FE93-4DE59705FF91}"/>
              </a:ext>
            </a:extLst>
          </p:cNvPr>
          <p:cNvPicPr>
            <a:picLocks noChangeAspect="1"/>
          </p:cNvPicPr>
          <p:nvPr/>
        </p:nvPicPr>
        <p:blipFill rotWithShape="1">
          <a:blip r:embed="rId3"/>
          <a:srcRect l="22364" r="-3" b="-3"/>
          <a:stretch/>
        </p:blipFill>
        <p:spPr>
          <a:xfrm>
            <a:off x="192528" y="171716"/>
            <a:ext cx="3793268" cy="6514565"/>
          </a:xfrm>
          <a:prstGeom prst="rect">
            <a:avLst/>
          </a:prstGeom>
        </p:spPr>
      </p:pic>
      <p:pic>
        <p:nvPicPr>
          <p:cNvPr id="9" name="Imagem 8">
            <a:extLst>
              <a:ext uri="{FF2B5EF4-FFF2-40B4-BE49-F238E27FC236}">
                <a16:creationId xmlns:a16="http://schemas.microsoft.com/office/drawing/2014/main" id="{12373A0C-06CE-CF32-16CA-BF867666D176}"/>
              </a:ext>
            </a:extLst>
          </p:cNvPr>
          <p:cNvPicPr>
            <a:picLocks noChangeAspect="1"/>
          </p:cNvPicPr>
          <p:nvPr/>
        </p:nvPicPr>
        <p:blipFill rotWithShape="1">
          <a:blip r:embed="rId4"/>
          <a:srcRect l="31894" r="28935"/>
          <a:stretch/>
        </p:blipFill>
        <p:spPr>
          <a:xfrm>
            <a:off x="4184538" y="171716"/>
            <a:ext cx="3822924" cy="6514565"/>
          </a:xfrm>
          <a:prstGeom prst="rect">
            <a:avLst/>
          </a:prstGeom>
        </p:spPr>
      </p:pic>
      <p:pic>
        <p:nvPicPr>
          <p:cNvPr id="5" name="Imagem 4">
            <a:extLst>
              <a:ext uri="{FF2B5EF4-FFF2-40B4-BE49-F238E27FC236}">
                <a16:creationId xmlns:a16="http://schemas.microsoft.com/office/drawing/2014/main" id="{AACD68DB-9BE4-858A-9802-CE82F05C238A}"/>
              </a:ext>
            </a:extLst>
          </p:cNvPr>
          <p:cNvPicPr>
            <a:picLocks noChangeAspect="1"/>
          </p:cNvPicPr>
          <p:nvPr/>
        </p:nvPicPr>
        <p:blipFill rotWithShape="1">
          <a:blip r:embed="rId5"/>
          <a:srcRect l="19141" r="3103" b="-3"/>
          <a:stretch/>
        </p:blipFill>
        <p:spPr>
          <a:xfrm>
            <a:off x="8188032" y="171716"/>
            <a:ext cx="3799007" cy="6514565"/>
          </a:xfrm>
          <a:prstGeom prst="rect">
            <a:avLst/>
          </a:prstGeom>
        </p:spPr>
      </p:pic>
      <p:sp>
        <p:nvSpPr>
          <p:cNvPr id="2" name="Retângulo 1">
            <a:extLst>
              <a:ext uri="{FF2B5EF4-FFF2-40B4-BE49-F238E27FC236}">
                <a16:creationId xmlns:a16="http://schemas.microsoft.com/office/drawing/2014/main" id="{4E6BEE16-3808-0153-756A-E2820B867E20}"/>
              </a:ext>
            </a:extLst>
          </p:cNvPr>
          <p:cNvSpPr/>
          <p:nvPr/>
        </p:nvSpPr>
        <p:spPr>
          <a:xfrm>
            <a:off x="0" y="0"/>
            <a:ext cx="12192000" cy="6858000"/>
          </a:xfrm>
          <a:prstGeom prst="rect">
            <a:avLst/>
          </a:prstGeom>
          <a:solidFill>
            <a:schemeClr val="bg1">
              <a:alpha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3" name="Título 1">
            <a:extLst>
              <a:ext uri="{FF2B5EF4-FFF2-40B4-BE49-F238E27FC236}">
                <a16:creationId xmlns:a16="http://schemas.microsoft.com/office/drawing/2014/main" id="{65AEB628-0B5D-C75D-2BB3-DD9BCC176896}"/>
              </a:ext>
            </a:extLst>
          </p:cNvPr>
          <p:cNvSpPr txBox="1">
            <a:spLocks/>
          </p:cNvSpPr>
          <p:nvPr/>
        </p:nvSpPr>
        <p:spPr>
          <a:xfrm>
            <a:off x="203197" y="0"/>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pt-PT" dirty="0" err="1">
                <a:latin typeface="Franklin Gothic Medium" panose="020B0603020102020204" pitchFamily="34" charset="0"/>
              </a:rPr>
              <a:t>When</a:t>
            </a:r>
            <a:r>
              <a:rPr lang="pt-PT" dirty="0">
                <a:latin typeface="Franklin Gothic Medium" panose="020B0603020102020204" pitchFamily="34" charset="0"/>
              </a:rPr>
              <a:t>: </a:t>
            </a:r>
            <a:r>
              <a:rPr lang="pt-PT" dirty="0" err="1">
                <a:latin typeface="Franklin Gothic Medium" panose="020B0603020102020204" pitchFamily="34" charset="0"/>
              </a:rPr>
              <a:t>main</a:t>
            </a:r>
            <a:r>
              <a:rPr lang="pt-PT" dirty="0">
                <a:latin typeface="Franklin Gothic Medium" panose="020B0603020102020204" pitchFamily="34" charset="0"/>
              </a:rPr>
              <a:t> </a:t>
            </a:r>
            <a:r>
              <a:rPr lang="pt-PT" dirty="0" err="1">
                <a:latin typeface="Franklin Gothic Medium" panose="020B0603020102020204" pitchFamily="34" charset="0"/>
              </a:rPr>
              <a:t>outreach</a:t>
            </a:r>
            <a:r>
              <a:rPr lang="pt-PT" dirty="0">
                <a:latin typeface="Franklin Gothic Medium" panose="020B0603020102020204" pitchFamily="34" charset="0"/>
              </a:rPr>
              <a:t> </a:t>
            </a:r>
            <a:r>
              <a:rPr lang="pt-PT" dirty="0" err="1">
                <a:latin typeface="Franklin Gothic Medium" panose="020B0603020102020204" pitchFamily="34" charset="0"/>
              </a:rPr>
              <a:t>events</a:t>
            </a:r>
            <a:endParaRPr lang="pt-PT" dirty="0">
              <a:latin typeface="Franklin Gothic Medium" panose="020B0603020102020204" pitchFamily="34" charset="0"/>
            </a:endParaRPr>
          </a:p>
        </p:txBody>
      </p:sp>
      <p:sp>
        <p:nvSpPr>
          <p:cNvPr id="4" name="CaixaDeTexto 3">
            <a:extLst>
              <a:ext uri="{FF2B5EF4-FFF2-40B4-BE49-F238E27FC236}">
                <a16:creationId xmlns:a16="http://schemas.microsoft.com/office/drawing/2014/main" id="{783A6EAD-63CC-8CFF-9097-FB83209E961E}"/>
              </a:ext>
            </a:extLst>
          </p:cNvPr>
          <p:cNvSpPr txBox="1"/>
          <p:nvPr/>
        </p:nvSpPr>
        <p:spPr>
          <a:xfrm>
            <a:off x="192528" y="2149408"/>
            <a:ext cx="9489164" cy="492443"/>
          </a:xfrm>
          <a:prstGeom prst="rect">
            <a:avLst/>
          </a:prstGeom>
          <a:noFill/>
        </p:spPr>
        <p:txBody>
          <a:bodyPr wrap="square" rtlCol="0">
            <a:spAutoFit/>
          </a:bodyPr>
          <a:lstStyle/>
          <a:p>
            <a:r>
              <a:rPr lang="pt-PT" sz="2600" u="sng" dirty="0" err="1">
                <a:latin typeface="Franklin Gothic Medium" panose="020B0603020102020204" pitchFamily="34" charset="0"/>
              </a:rPr>
              <a:t>Visits</a:t>
            </a:r>
            <a:r>
              <a:rPr lang="pt-PT" sz="2600" u="sng" dirty="0">
                <a:latin typeface="Franklin Gothic Medium" panose="020B0603020102020204" pitchFamily="34" charset="0"/>
              </a:rPr>
              <a:t> to </a:t>
            </a:r>
            <a:r>
              <a:rPr lang="pt-PT" sz="2600" u="sng" dirty="0" err="1">
                <a:latin typeface="Franklin Gothic Medium" panose="020B0603020102020204" pitchFamily="34" charset="0"/>
              </a:rPr>
              <a:t>schools</a:t>
            </a:r>
            <a:r>
              <a:rPr lang="pt-PT" sz="2600" u="sng" dirty="0">
                <a:latin typeface="Franklin Gothic Medium" panose="020B0603020102020204" pitchFamily="34" charset="0"/>
              </a:rPr>
              <a:t> </a:t>
            </a:r>
            <a:r>
              <a:rPr lang="pt-PT" sz="2600" u="sng" dirty="0" err="1">
                <a:latin typeface="Franklin Gothic Medium" panose="020B0603020102020204" pitchFamily="34" charset="0"/>
              </a:rPr>
              <a:t>and</a:t>
            </a:r>
            <a:r>
              <a:rPr lang="pt-PT" sz="2600" u="sng" dirty="0">
                <a:latin typeface="Franklin Gothic Medium" panose="020B0603020102020204" pitchFamily="34" charset="0"/>
              </a:rPr>
              <a:t> </a:t>
            </a:r>
            <a:r>
              <a:rPr lang="pt-PT" sz="2600" u="sng" dirty="0" err="1">
                <a:latin typeface="Franklin Gothic Medium" panose="020B0603020102020204" pitchFamily="34" charset="0"/>
              </a:rPr>
              <a:t>from</a:t>
            </a:r>
            <a:r>
              <a:rPr lang="pt-PT" sz="2600" u="sng" dirty="0">
                <a:latin typeface="Franklin Gothic Medium" panose="020B0603020102020204" pitchFamily="34" charset="0"/>
              </a:rPr>
              <a:t> </a:t>
            </a:r>
            <a:r>
              <a:rPr lang="pt-PT" sz="2600" u="sng" dirty="0" err="1">
                <a:latin typeface="Franklin Gothic Medium" panose="020B0603020102020204" pitchFamily="34" charset="0"/>
              </a:rPr>
              <a:t>schools</a:t>
            </a:r>
            <a:r>
              <a:rPr lang="pt-PT" sz="2600" u="sng" dirty="0">
                <a:latin typeface="Franklin Gothic Medium" panose="020B0603020102020204" pitchFamily="34" charset="0"/>
              </a:rPr>
              <a:t>:</a:t>
            </a:r>
            <a:r>
              <a:rPr lang="pt-PT" sz="2600" dirty="0">
                <a:latin typeface="Franklin Gothic Medium" panose="020B0603020102020204" pitchFamily="34" charset="0"/>
              </a:rPr>
              <a:t> </a:t>
            </a:r>
            <a:r>
              <a:rPr lang="pt-PT" sz="2600" dirty="0" err="1">
                <a:latin typeface="Franklin Gothic Medium" panose="020B0603020102020204" pitchFamily="34" charset="0"/>
              </a:rPr>
              <a:t>during</a:t>
            </a:r>
            <a:r>
              <a:rPr lang="pt-PT" sz="2600" dirty="0">
                <a:latin typeface="Franklin Gothic Medium" panose="020B0603020102020204" pitchFamily="34" charset="0"/>
              </a:rPr>
              <a:t> </a:t>
            </a:r>
            <a:r>
              <a:rPr lang="pt-PT" sz="2600" dirty="0" err="1">
                <a:latin typeface="Franklin Gothic Medium" panose="020B0603020102020204" pitchFamily="34" charset="0"/>
              </a:rPr>
              <a:t>all</a:t>
            </a:r>
            <a:r>
              <a:rPr lang="pt-PT" sz="2600" dirty="0">
                <a:latin typeface="Franklin Gothic Medium" panose="020B0603020102020204" pitchFamily="34" charset="0"/>
              </a:rPr>
              <a:t> </a:t>
            </a:r>
            <a:r>
              <a:rPr lang="pt-PT" sz="2600" dirty="0" err="1">
                <a:latin typeface="Franklin Gothic Medium" panose="020B0603020102020204" pitchFamily="34" charset="0"/>
              </a:rPr>
              <a:t>academic</a:t>
            </a:r>
            <a:r>
              <a:rPr lang="pt-PT" sz="2600" dirty="0">
                <a:latin typeface="Franklin Gothic Medium" panose="020B0603020102020204" pitchFamily="34" charset="0"/>
              </a:rPr>
              <a:t> </a:t>
            </a:r>
            <a:r>
              <a:rPr lang="pt-PT" sz="2600" dirty="0" err="1">
                <a:latin typeface="Franklin Gothic Medium" panose="020B0603020102020204" pitchFamily="34" charset="0"/>
              </a:rPr>
              <a:t>year</a:t>
            </a:r>
            <a:endParaRPr lang="pt-PT" sz="2600" dirty="0">
              <a:latin typeface="Franklin Gothic Medium" panose="020B0603020102020204" pitchFamily="34" charset="0"/>
            </a:endParaRPr>
          </a:p>
        </p:txBody>
      </p:sp>
      <p:sp>
        <p:nvSpPr>
          <p:cNvPr id="6" name="CaixaDeTexto 5">
            <a:extLst>
              <a:ext uri="{FF2B5EF4-FFF2-40B4-BE49-F238E27FC236}">
                <a16:creationId xmlns:a16="http://schemas.microsoft.com/office/drawing/2014/main" id="{E1A740A0-AC2C-57BD-9A42-568E6DBE2719}"/>
              </a:ext>
            </a:extLst>
          </p:cNvPr>
          <p:cNvSpPr txBox="1"/>
          <p:nvPr/>
        </p:nvSpPr>
        <p:spPr>
          <a:xfrm>
            <a:off x="192528" y="2842405"/>
            <a:ext cx="9489164" cy="492443"/>
          </a:xfrm>
          <a:prstGeom prst="rect">
            <a:avLst/>
          </a:prstGeom>
          <a:noFill/>
        </p:spPr>
        <p:txBody>
          <a:bodyPr wrap="square" rtlCol="0">
            <a:spAutoFit/>
          </a:bodyPr>
          <a:lstStyle/>
          <a:p>
            <a:r>
              <a:rPr lang="pt-PT" sz="2600" u="sng" dirty="0" err="1">
                <a:latin typeface="Franklin Gothic Medium" panose="020B0603020102020204" pitchFamily="34" charset="0"/>
              </a:rPr>
              <a:t>Futurália</a:t>
            </a:r>
            <a:r>
              <a:rPr lang="pt-PT" sz="2600" u="sng" dirty="0">
                <a:latin typeface="Franklin Gothic Medium" panose="020B0603020102020204" pitchFamily="34" charset="0"/>
              </a:rPr>
              <a:t>:</a:t>
            </a:r>
            <a:r>
              <a:rPr lang="pt-PT" sz="2600" dirty="0">
                <a:latin typeface="Franklin Gothic Medium" panose="020B0603020102020204" pitchFamily="34" charset="0"/>
              </a:rPr>
              <a:t> </a:t>
            </a:r>
            <a:r>
              <a:rPr lang="pt-PT" sz="2600" dirty="0" err="1">
                <a:latin typeface="Franklin Gothic Medium" panose="020B0603020102020204" pitchFamily="34" charset="0"/>
              </a:rPr>
              <a:t>March</a:t>
            </a:r>
            <a:r>
              <a:rPr lang="pt-PT" sz="2600" dirty="0">
                <a:latin typeface="Franklin Gothic Medium" panose="020B0603020102020204" pitchFamily="34" charset="0"/>
              </a:rPr>
              <a:t> 20-23, 2024</a:t>
            </a:r>
          </a:p>
        </p:txBody>
      </p:sp>
      <p:sp>
        <p:nvSpPr>
          <p:cNvPr id="8" name="CaixaDeTexto 7">
            <a:extLst>
              <a:ext uri="{FF2B5EF4-FFF2-40B4-BE49-F238E27FC236}">
                <a16:creationId xmlns:a16="http://schemas.microsoft.com/office/drawing/2014/main" id="{1716C8F1-AC65-6E6E-A84A-CBF8B462CFC8}"/>
              </a:ext>
            </a:extLst>
          </p:cNvPr>
          <p:cNvSpPr txBox="1"/>
          <p:nvPr/>
        </p:nvSpPr>
        <p:spPr>
          <a:xfrm>
            <a:off x="203197" y="1475995"/>
            <a:ext cx="9489164" cy="492443"/>
          </a:xfrm>
          <a:prstGeom prst="rect">
            <a:avLst/>
          </a:prstGeom>
          <a:noFill/>
        </p:spPr>
        <p:txBody>
          <a:bodyPr wrap="square" rtlCol="0">
            <a:spAutoFit/>
          </a:bodyPr>
          <a:lstStyle/>
          <a:p>
            <a:r>
              <a:rPr lang="pt-PT" sz="2600" u="sng" dirty="0" err="1">
                <a:latin typeface="Franklin Gothic Medium" panose="020B0603020102020204" pitchFamily="34" charset="0"/>
              </a:rPr>
              <a:t>European</a:t>
            </a:r>
            <a:r>
              <a:rPr lang="pt-PT" sz="2600" u="sng" dirty="0">
                <a:latin typeface="Franklin Gothic Medium" panose="020B0603020102020204" pitchFamily="34" charset="0"/>
              </a:rPr>
              <a:t> </a:t>
            </a:r>
            <a:r>
              <a:rPr lang="pt-PT" sz="2600" u="sng" dirty="0" err="1">
                <a:latin typeface="Franklin Gothic Medium" panose="020B0603020102020204" pitchFamily="34" charset="0"/>
              </a:rPr>
              <a:t>Researchers</a:t>
            </a:r>
            <a:r>
              <a:rPr lang="pt-PT" sz="2600" u="sng" dirty="0">
                <a:latin typeface="Franklin Gothic Medium" panose="020B0603020102020204" pitchFamily="34" charset="0"/>
              </a:rPr>
              <a:t>’ </a:t>
            </a:r>
            <a:r>
              <a:rPr lang="pt-PT" sz="2600" u="sng" dirty="0" err="1">
                <a:latin typeface="Franklin Gothic Medium" panose="020B0603020102020204" pitchFamily="34" charset="0"/>
              </a:rPr>
              <a:t>Night</a:t>
            </a:r>
            <a:r>
              <a:rPr lang="pt-PT" sz="2600" u="sng" dirty="0">
                <a:latin typeface="Franklin Gothic Medium" panose="020B0603020102020204" pitchFamily="34" charset="0"/>
              </a:rPr>
              <a:t>:</a:t>
            </a:r>
            <a:r>
              <a:rPr lang="pt-PT" sz="2600" dirty="0">
                <a:latin typeface="Franklin Gothic Medium" panose="020B0603020102020204" pitchFamily="34" charset="0"/>
              </a:rPr>
              <a:t> </a:t>
            </a:r>
            <a:r>
              <a:rPr lang="pt-PT" sz="2600" dirty="0" err="1">
                <a:latin typeface="Franklin Gothic Medium" panose="020B0603020102020204" pitchFamily="34" charset="0"/>
              </a:rPr>
              <a:t>September</a:t>
            </a:r>
            <a:r>
              <a:rPr lang="pt-PT" sz="2600" dirty="0">
                <a:latin typeface="Franklin Gothic Medium" panose="020B0603020102020204" pitchFamily="34" charset="0"/>
              </a:rPr>
              <a:t> 29, 2023</a:t>
            </a:r>
          </a:p>
        </p:txBody>
      </p:sp>
      <p:sp>
        <p:nvSpPr>
          <p:cNvPr id="10" name="CaixaDeTexto 9">
            <a:extLst>
              <a:ext uri="{FF2B5EF4-FFF2-40B4-BE49-F238E27FC236}">
                <a16:creationId xmlns:a16="http://schemas.microsoft.com/office/drawing/2014/main" id="{E2EC69D0-6300-9DE9-9D81-1CCEBA276958}"/>
              </a:ext>
            </a:extLst>
          </p:cNvPr>
          <p:cNvSpPr txBox="1"/>
          <p:nvPr/>
        </p:nvSpPr>
        <p:spPr>
          <a:xfrm>
            <a:off x="237342" y="4465469"/>
            <a:ext cx="9489164" cy="492443"/>
          </a:xfrm>
          <a:prstGeom prst="rect">
            <a:avLst/>
          </a:prstGeom>
          <a:noFill/>
        </p:spPr>
        <p:txBody>
          <a:bodyPr wrap="square" rtlCol="0">
            <a:spAutoFit/>
          </a:bodyPr>
          <a:lstStyle/>
          <a:p>
            <a:r>
              <a:rPr lang="pt-PT" sz="2600" dirty="0" err="1">
                <a:latin typeface="Franklin Gothic Medium" panose="020B0603020102020204" pitchFamily="34" charset="0"/>
              </a:rPr>
              <a:t>And</a:t>
            </a:r>
            <a:r>
              <a:rPr lang="pt-PT" sz="2600" dirty="0">
                <a:latin typeface="Franklin Gothic Medium" panose="020B0603020102020204" pitchFamily="34" charset="0"/>
              </a:rPr>
              <a:t> </a:t>
            </a:r>
            <a:r>
              <a:rPr lang="pt-PT" sz="2600" dirty="0" err="1">
                <a:latin typeface="Franklin Gothic Medium" panose="020B0603020102020204" pitchFamily="34" charset="0"/>
              </a:rPr>
              <a:t>our</a:t>
            </a:r>
            <a:r>
              <a:rPr lang="pt-PT" sz="2600" dirty="0">
                <a:latin typeface="Franklin Gothic Medium" panose="020B0603020102020204" pitchFamily="34" charset="0"/>
              </a:rPr>
              <a:t> Ciências Open </a:t>
            </a:r>
            <a:r>
              <a:rPr lang="pt-PT" sz="2600" dirty="0" err="1">
                <a:latin typeface="Franklin Gothic Medium" panose="020B0603020102020204" pitchFamily="34" charset="0"/>
              </a:rPr>
              <a:t>Days</a:t>
            </a:r>
            <a:r>
              <a:rPr lang="pt-PT" sz="2600" dirty="0">
                <a:latin typeface="Franklin Gothic Medium" panose="020B0603020102020204" pitchFamily="34" charset="0"/>
              </a:rPr>
              <a:t>:</a:t>
            </a:r>
            <a:endParaRPr lang="pt-PT" sz="2600" dirty="0">
              <a:solidFill>
                <a:srgbClr val="FF0000"/>
              </a:solidFill>
              <a:latin typeface="Franklin Gothic Medium" panose="020B0603020102020204" pitchFamily="34" charset="0"/>
            </a:endParaRPr>
          </a:p>
        </p:txBody>
      </p:sp>
      <p:sp>
        <p:nvSpPr>
          <p:cNvPr id="11" name="CaixaDeTexto 10">
            <a:extLst>
              <a:ext uri="{FF2B5EF4-FFF2-40B4-BE49-F238E27FC236}">
                <a16:creationId xmlns:a16="http://schemas.microsoft.com/office/drawing/2014/main" id="{FDDC3C8D-9E63-85BE-EC46-4C213A26080E}"/>
              </a:ext>
            </a:extLst>
          </p:cNvPr>
          <p:cNvSpPr txBox="1"/>
          <p:nvPr/>
        </p:nvSpPr>
        <p:spPr>
          <a:xfrm>
            <a:off x="237342" y="5244608"/>
            <a:ext cx="9489164" cy="492443"/>
          </a:xfrm>
          <a:prstGeom prst="rect">
            <a:avLst/>
          </a:prstGeom>
          <a:noFill/>
        </p:spPr>
        <p:txBody>
          <a:bodyPr wrap="square" rtlCol="0">
            <a:spAutoFit/>
          </a:bodyPr>
          <a:lstStyle/>
          <a:p>
            <a:r>
              <a:rPr lang="pt-PT" sz="2600" u="sng" dirty="0" err="1">
                <a:latin typeface="Franklin Gothic Medium" panose="020B0603020102020204" pitchFamily="34" charset="0"/>
              </a:rPr>
              <a:t>Bachelor’s</a:t>
            </a:r>
            <a:r>
              <a:rPr lang="pt-PT" sz="2600" u="sng" dirty="0">
                <a:latin typeface="Franklin Gothic Medium" panose="020B0603020102020204" pitchFamily="34" charset="0"/>
              </a:rPr>
              <a:t> </a:t>
            </a:r>
            <a:r>
              <a:rPr lang="pt-PT" sz="2600" u="sng" dirty="0" err="1">
                <a:latin typeface="Franklin Gothic Medium" panose="020B0603020102020204" pitchFamily="34" charset="0"/>
              </a:rPr>
              <a:t>Degrees</a:t>
            </a:r>
            <a:r>
              <a:rPr lang="pt-PT" sz="2600" u="sng" dirty="0">
                <a:latin typeface="Franklin Gothic Medium" panose="020B0603020102020204" pitchFamily="34" charset="0"/>
              </a:rPr>
              <a:t>:</a:t>
            </a:r>
            <a:r>
              <a:rPr lang="pt-PT" sz="2600" dirty="0">
                <a:latin typeface="Franklin Gothic Medium" panose="020B0603020102020204" pitchFamily="34" charset="0"/>
              </a:rPr>
              <a:t> </a:t>
            </a:r>
            <a:r>
              <a:rPr lang="pt-PT" sz="2600" dirty="0" err="1">
                <a:latin typeface="Franklin Gothic Medium" panose="020B0603020102020204" pitchFamily="34" charset="0"/>
              </a:rPr>
              <a:t>first</a:t>
            </a:r>
            <a:r>
              <a:rPr lang="pt-PT" sz="2600" dirty="0">
                <a:latin typeface="Franklin Gothic Medium" panose="020B0603020102020204" pitchFamily="34" charset="0"/>
              </a:rPr>
              <a:t> </a:t>
            </a:r>
            <a:r>
              <a:rPr lang="pt-PT" sz="2600" dirty="0" err="1">
                <a:latin typeface="Franklin Gothic Medium" panose="020B0603020102020204" pitchFamily="34" charset="0"/>
              </a:rPr>
              <a:t>week</a:t>
            </a:r>
            <a:r>
              <a:rPr lang="pt-PT" sz="2600" dirty="0">
                <a:latin typeface="Franklin Gothic Medium" panose="020B0603020102020204" pitchFamily="34" charset="0"/>
              </a:rPr>
              <a:t> </a:t>
            </a:r>
            <a:r>
              <a:rPr lang="pt-PT" sz="2600" dirty="0" err="1">
                <a:latin typeface="Franklin Gothic Medium" panose="020B0603020102020204" pitchFamily="34" charset="0"/>
              </a:rPr>
              <a:t>of</a:t>
            </a:r>
            <a:r>
              <a:rPr lang="pt-PT" sz="2600" dirty="0">
                <a:latin typeface="Franklin Gothic Medium" panose="020B0603020102020204" pitchFamily="34" charset="0"/>
              </a:rPr>
              <a:t> </a:t>
            </a:r>
            <a:r>
              <a:rPr lang="pt-PT" sz="2600" dirty="0" err="1">
                <a:latin typeface="Franklin Gothic Medium" panose="020B0603020102020204" pitchFamily="34" charset="0"/>
              </a:rPr>
              <a:t>May</a:t>
            </a:r>
            <a:r>
              <a:rPr lang="pt-PT" sz="2600" dirty="0">
                <a:latin typeface="Franklin Gothic Medium" panose="020B0603020102020204" pitchFamily="34" charset="0"/>
              </a:rPr>
              <a:t> 2024</a:t>
            </a:r>
            <a:endParaRPr lang="pt-PT" sz="2600" dirty="0">
              <a:solidFill>
                <a:srgbClr val="FF0000"/>
              </a:solidFill>
              <a:latin typeface="Franklin Gothic Medium" panose="020B0603020102020204" pitchFamily="34" charset="0"/>
            </a:endParaRPr>
          </a:p>
        </p:txBody>
      </p:sp>
      <p:sp>
        <p:nvSpPr>
          <p:cNvPr id="12" name="CaixaDeTexto 11">
            <a:extLst>
              <a:ext uri="{FF2B5EF4-FFF2-40B4-BE49-F238E27FC236}">
                <a16:creationId xmlns:a16="http://schemas.microsoft.com/office/drawing/2014/main" id="{F9787AEE-AC9F-5DE5-3063-9C9FFD00EAAE}"/>
              </a:ext>
            </a:extLst>
          </p:cNvPr>
          <p:cNvSpPr txBox="1"/>
          <p:nvPr/>
        </p:nvSpPr>
        <p:spPr>
          <a:xfrm>
            <a:off x="237342" y="6015605"/>
            <a:ext cx="9489164" cy="492443"/>
          </a:xfrm>
          <a:prstGeom prst="rect">
            <a:avLst/>
          </a:prstGeom>
          <a:noFill/>
        </p:spPr>
        <p:txBody>
          <a:bodyPr wrap="square" rtlCol="0">
            <a:spAutoFit/>
          </a:bodyPr>
          <a:lstStyle/>
          <a:p>
            <a:r>
              <a:rPr lang="pt-PT" sz="2600" u="sng" dirty="0" err="1">
                <a:latin typeface="Franklin Gothic Medium" panose="020B0603020102020204" pitchFamily="34" charset="0"/>
              </a:rPr>
              <a:t>Master’s</a:t>
            </a:r>
            <a:r>
              <a:rPr lang="pt-PT" sz="2600" u="sng" dirty="0">
                <a:latin typeface="Franklin Gothic Medium" panose="020B0603020102020204" pitchFamily="34" charset="0"/>
              </a:rPr>
              <a:t> </a:t>
            </a:r>
            <a:r>
              <a:rPr lang="pt-PT" sz="2600" u="sng" dirty="0" err="1">
                <a:latin typeface="Franklin Gothic Medium" panose="020B0603020102020204" pitchFamily="34" charset="0"/>
              </a:rPr>
              <a:t>Degrees</a:t>
            </a:r>
            <a:r>
              <a:rPr lang="pt-PT" sz="2600" u="sng" dirty="0">
                <a:latin typeface="Franklin Gothic Medium" panose="020B0603020102020204" pitchFamily="34" charset="0"/>
              </a:rPr>
              <a:t>:</a:t>
            </a:r>
            <a:r>
              <a:rPr lang="pt-PT" sz="2600" dirty="0">
                <a:latin typeface="Franklin Gothic Medium" panose="020B0603020102020204" pitchFamily="34" charset="0"/>
              </a:rPr>
              <a:t> </a:t>
            </a:r>
            <a:r>
              <a:rPr lang="pt-PT" sz="2600" dirty="0" err="1">
                <a:latin typeface="Franklin Gothic Medium" panose="020B0603020102020204" pitchFamily="34" charset="0"/>
              </a:rPr>
              <a:t>May</a:t>
            </a:r>
            <a:r>
              <a:rPr lang="pt-PT" sz="2600" dirty="0">
                <a:latin typeface="Franklin Gothic Medium" panose="020B0603020102020204" pitchFamily="34" charset="0"/>
              </a:rPr>
              <a:t> 2024</a:t>
            </a:r>
            <a:endParaRPr lang="pt-PT" sz="2600" dirty="0">
              <a:solidFill>
                <a:srgbClr val="FF0000"/>
              </a:solidFill>
              <a:latin typeface="Franklin Gothic Medium" panose="020B0603020102020204" pitchFamily="34" charset="0"/>
            </a:endParaRPr>
          </a:p>
        </p:txBody>
      </p:sp>
      <p:sp>
        <p:nvSpPr>
          <p:cNvPr id="13" name="CaixaDeTexto 12">
            <a:extLst>
              <a:ext uri="{FF2B5EF4-FFF2-40B4-BE49-F238E27FC236}">
                <a16:creationId xmlns:a16="http://schemas.microsoft.com/office/drawing/2014/main" id="{9C40E8B4-C28E-8F1B-0B36-767F84106266}"/>
              </a:ext>
            </a:extLst>
          </p:cNvPr>
          <p:cNvSpPr txBox="1"/>
          <p:nvPr/>
        </p:nvSpPr>
        <p:spPr>
          <a:xfrm>
            <a:off x="203197" y="3551063"/>
            <a:ext cx="9489164" cy="492443"/>
          </a:xfrm>
          <a:prstGeom prst="rect">
            <a:avLst/>
          </a:prstGeom>
          <a:noFill/>
        </p:spPr>
        <p:txBody>
          <a:bodyPr wrap="square" rtlCol="0">
            <a:spAutoFit/>
          </a:bodyPr>
          <a:lstStyle/>
          <a:p>
            <a:r>
              <a:rPr lang="pt-PT" sz="2600" u="sng" dirty="0">
                <a:latin typeface="Franklin Gothic Medium" panose="020B0603020102020204" pitchFamily="34" charset="0"/>
              </a:rPr>
              <a:t>Ser Cientista:</a:t>
            </a:r>
            <a:r>
              <a:rPr lang="pt-PT" sz="2600" dirty="0">
                <a:latin typeface="Franklin Gothic Medium" panose="020B0603020102020204" pitchFamily="34" charset="0"/>
              </a:rPr>
              <a:t> </a:t>
            </a:r>
            <a:r>
              <a:rPr lang="pt-PT" sz="2600" dirty="0" err="1">
                <a:latin typeface="Franklin Gothic Medium" panose="020B0603020102020204" pitchFamily="34" charset="0"/>
              </a:rPr>
              <a:t>last</a:t>
            </a:r>
            <a:r>
              <a:rPr lang="pt-PT" sz="2600" dirty="0">
                <a:latin typeface="Franklin Gothic Medium" panose="020B0603020102020204" pitchFamily="34" charset="0"/>
              </a:rPr>
              <a:t> </a:t>
            </a:r>
            <a:r>
              <a:rPr lang="pt-PT" sz="2600" dirty="0" err="1">
                <a:latin typeface="Franklin Gothic Medium" panose="020B0603020102020204" pitchFamily="34" charset="0"/>
              </a:rPr>
              <a:t>week</a:t>
            </a:r>
            <a:r>
              <a:rPr lang="pt-PT" sz="2600" dirty="0">
                <a:latin typeface="Franklin Gothic Medium" panose="020B0603020102020204" pitchFamily="34" charset="0"/>
              </a:rPr>
              <a:t> </a:t>
            </a:r>
            <a:r>
              <a:rPr lang="pt-PT" sz="2600" dirty="0" err="1">
                <a:latin typeface="Franklin Gothic Medium" panose="020B0603020102020204" pitchFamily="34" charset="0"/>
              </a:rPr>
              <a:t>of</a:t>
            </a:r>
            <a:r>
              <a:rPr lang="pt-PT" sz="2600" dirty="0">
                <a:latin typeface="Franklin Gothic Medium" panose="020B0603020102020204" pitchFamily="34" charset="0"/>
              </a:rPr>
              <a:t> </a:t>
            </a:r>
            <a:r>
              <a:rPr lang="pt-PT" sz="2600" dirty="0" err="1">
                <a:latin typeface="Franklin Gothic Medium" panose="020B0603020102020204" pitchFamily="34" charset="0"/>
              </a:rPr>
              <a:t>July</a:t>
            </a:r>
            <a:r>
              <a:rPr lang="pt-PT" sz="2600" dirty="0">
                <a:latin typeface="Franklin Gothic Medium" panose="020B0603020102020204" pitchFamily="34" charset="0"/>
              </a:rPr>
              <a:t> 2024</a:t>
            </a:r>
          </a:p>
        </p:txBody>
      </p:sp>
      <p:pic>
        <p:nvPicPr>
          <p:cNvPr id="15" name="Picture 25">
            <a:extLst>
              <a:ext uri="{FF2B5EF4-FFF2-40B4-BE49-F238E27FC236}">
                <a16:creationId xmlns:a16="http://schemas.microsoft.com/office/drawing/2014/main" id="{773C290C-2693-444D-7B32-F0E509278AEA}"/>
              </a:ext>
            </a:extLst>
          </p:cNvPr>
          <p:cNvPicPr>
            <a:picLocks noChangeAspect="1"/>
          </p:cNvPicPr>
          <p:nvPr/>
        </p:nvPicPr>
        <p:blipFill>
          <a:blip r:embed="rId6"/>
          <a:stretch>
            <a:fillRect/>
          </a:stretch>
        </p:blipFill>
        <p:spPr>
          <a:xfrm>
            <a:off x="10365317" y="241930"/>
            <a:ext cx="1456971" cy="582788"/>
          </a:xfrm>
          <a:prstGeom prst="rect">
            <a:avLst/>
          </a:prstGeom>
        </p:spPr>
      </p:pic>
    </p:spTree>
    <p:extLst>
      <p:ext uri="{BB962C8B-B14F-4D97-AF65-F5344CB8AC3E}">
        <p14:creationId xmlns:p14="http://schemas.microsoft.com/office/powerpoint/2010/main" val="34695859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8" grpId="0"/>
      <p:bldP spid="10" grpId="0"/>
      <p:bldP spid="11" grpId="0"/>
      <p:bldP spid="12" grpId="0"/>
      <p:bldP spid="1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a:extLst>
              <a:ext uri="{FF2B5EF4-FFF2-40B4-BE49-F238E27FC236}">
                <a16:creationId xmlns:a16="http://schemas.microsoft.com/office/drawing/2014/main" id="{2755D3C9-7397-4252-993D-61BF1C7074C9}"/>
              </a:ext>
            </a:extLst>
          </p:cNvPr>
          <p:cNvSpPr txBox="1">
            <a:spLocks/>
          </p:cNvSpPr>
          <p:nvPr/>
        </p:nvSpPr>
        <p:spPr>
          <a:xfrm>
            <a:off x="203196" y="0"/>
            <a:ext cx="11988803"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pt-PT" dirty="0" err="1">
                <a:latin typeface="Franklin Gothic Medium" panose="020B0603020102020204" pitchFamily="34" charset="0"/>
              </a:rPr>
              <a:t>Who</a:t>
            </a:r>
            <a:r>
              <a:rPr lang="pt-PT" dirty="0">
                <a:latin typeface="Franklin Gothic Medium" panose="020B0603020102020204" pitchFamily="34" charset="0"/>
              </a:rPr>
              <a:t> </a:t>
            </a:r>
            <a:r>
              <a:rPr lang="pt-PT" dirty="0" err="1">
                <a:latin typeface="Franklin Gothic Medium" panose="020B0603020102020204" pitchFamily="34" charset="0"/>
              </a:rPr>
              <a:t>is</a:t>
            </a:r>
            <a:r>
              <a:rPr lang="pt-PT" dirty="0">
                <a:latin typeface="Franklin Gothic Medium" panose="020B0603020102020204" pitchFamily="34" charset="0"/>
              </a:rPr>
              <a:t> </a:t>
            </a:r>
            <a:r>
              <a:rPr lang="pt-PT" dirty="0" err="1">
                <a:latin typeface="Franklin Gothic Medium" panose="020B0603020102020204" pitchFamily="34" charset="0"/>
              </a:rPr>
              <a:t>who</a:t>
            </a:r>
            <a:r>
              <a:rPr lang="pt-PT" dirty="0">
                <a:latin typeface="Franklin Gothic Medium" panose="020B0603020102020204" pitchFamily="34" charset="0"/>
              </a:rPr>
              <a:t> in </a:t>
            </a:r>
            <a:r>
              <a:rPr lang="pt-PT" dirty="0" err="1">
                <a:latin typeface="Franklin Gothic Medium" panose="020B0603020102020204" pitchFamily="34" charset="0"/>
              </a:rPr>
              <a:t>the</a:t>
            </a:r>
            <a:r>
              <a:rPr lang="pt-PT" dirty="0">
                <a:latin typeface="Franklin Gothic Medium" panose="020B0603020102020204" pitchFamily="34" charset="0"/>
              </a:rPr>
              <a:t> </a:t>
            </a:r>
            <a:r>
              <a:rPr lang="pt-PT" dirty="0" err="1">
                <a:latin typeface="Franklin Gothic Medium" panose="020B0603020102020204" pitchFamily="34" charset="0"/>
              </a:rPr>
              <a:t>Communication</a:t>
            </a:r>
            <a:r>
              <a:rPr lang="pt-PT" dirty="0">
                <a:latin typeface="Franklin Gothic Medium" panose="020B0603020102020204" pitchFamily="34" charset="0"/>
              </a:rPr>
              <a:t> &amp; </a:t>
            </a:r>
            <a:r>
              <a:rPr lang="pt-PT" dirty="0" err="1">
                <a:latin typeface="Franklin Gothic Medium" panose="020B0603020102020204" pitchFamily="34" charset="0"/>
              </a:rPr>
              <a:t>Image</a:t>
            </a:r>
            <a:r>
              <a:rPr lang="pt-PT" dirty="0">
                <a:latin typeface="Franklin Gothic Medium" panose="020B0603020102020204" pitchFamily="34" charset="0"/>
              </a:rPr>
              <a:t> </a:t>
            </a:r>
            <a:r>
              <a:rPr lang="pt-PT" dirty="0" err="1">
                <a:latin typeface="Franklin Gothic Medium" panose="020B0603020102020204" pitchFamily="34" charset="0"/>
              </a:rPr>
              <a:t>Unit</a:t>
            </a:r>
            <a:r>
              <a:rPr lang="pt-PT" dirty="0">
                <a:latin typeface="Franklin Gothic Medium" panose="020B0603020102020204" pitchFamily="34" charset="0"/>
              </a:rPr>
              <a:t>?</a:t>
            </a:r>
          </a:p>
        </p:txBody>
      </p:sp>
      <p:pic>
        <p:nvPicPr>
          <p:cNvPr id="5" name="Picture 2">
            <a:extLst>
              <a:ext uri="{FF2B5EF4-FFF2-40B4-BE49-F238E27FC236}">
                <a16:creationId xmlns:a16="http://schemas.microsoft.com/office/drawing/2014/main" id="{C6F572D3-8232-4B6F-82DF-E9274980E49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5469" y="1106170"/>
            <a:ext cx="945000" cy="12600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a:extLst>
              <a:ext uri="{FF2B5EF4-FFF2-40B4-BE49-F238E27FC236}">
                <a16:creationId xmlns:a16="http://schemas.microsoft.com/office/drawing/2014/main" id="{76F900DB-E9F9-4AA8-83F4-DB6F3DB7E6F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5469" y="2519112"/>
            <a:ext cx="939274" cy="12600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CE924033-3378-4876-88E6-9E16A1D1645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72742" y="2519112"/>
            <a:ext cx="945000" cy="12600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0">
            <a:extLst>
              <a:ext uri="{FF2B5EF4-FFF2-40B4-BE49-F238E27FC236}">
                <a16:creationId xmlns:a16="http://schemas.microsoft.com/office/drawing/2014/main" id="{3636EB7B-262C-431D-B967-1FA6FE9276B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9743" y="5344996"/>
            <a:ext cx="945000" cy="12600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12">
            <a:extLst>
              <a:ext uri="{FF2B5EF4-FFF2-40B4-BE49-F238E27FC236}">
                <a16:creationId xmlns:a16="http://schemas.microsoft.com/office/drawing/2014/main" id="{8EFD02DB-E3B4-42F9-BA11-88B40E8C6A5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62743" y="5380996"/>
            <a:ext cx="918000" cy="12240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14">
            <a:extLst>
              <a:ext uri="{FF2B5EF4-FFF2-40B4-BE49-F238E27FC236}">
                <a16:creationId xmlns:a16="http://schemas.microsoft.com/office/drawing/2014/main" id="{9D4D1FEB-2E35-403E-9EF4-761F149FA72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15469" y="3932054"/>
            <a:ext cx="945000" cy="1260000"/>
          </a:xfrm>
          <a:prstGeom prst="rect">
            <a:avLst/>
          </a:prstGeom>
          <a:noFill/>
          <a:extLst>
            <a:ext uri="{909E8E84-426E-40DD-AFC4-6F175D3DCCD1}">
              <a14:hiddenFill xmlns:a14="http://schemas.microsoft.com/office/drawing/2010/main">
                <a:solidFill>
                  <a:srgbClr val="FFFFFF"/>
                </a:solidFill>
              </a14:hiddenFill>
            </a:ext>
          </a:extLst>
        </p:spPr>
      </p:pic>
      <p:sp>
        <p:nvSpPr>
          <p:cNvPr id="11" name="CaixaDeTexto 10">
            <a:extLst>
              <a:ext uri="{FF2B5EF4-FFF2-40B4-BE49-F238E27FC236}">
                <a16:creationId xmlns:a16="http://schemas.microsoft.com/office/drawing/2014/main" id="{929F9F5A-218C-428A-AC83-19AB4F4CA720}"/>
              </a:ext>
            </a:extLst>
          </p:cNvPr>
          <p:cNvSpPr txBox="1"/>
          <p:nvPr/>
        </p:nvSpPr>
        <p:spPr>
          <a:xfrm>
            <a:off x="1372742" y="1180294"/>
            <a:ext cx="3211784" cy="830997"/>
          </a:xfrm>
          <a:prstGeom prst="rect">
            <a:avLst/>
          </a:prstGeom>
          <a:noFill/>
        </p:spPr>
        <p:txBody>
          <a:bodyPr wrap="square" rtlCol="0">
            <a:spAutoFit/>
          </a:bodyPr>
          <a:lstStyle/>
          <a:p>
            <a:r>
              <a:rPr lang="pt-PT" sz="2400" b="1" i="1" dirty="0" err="1">
                <a:solidFill>
                  <a:srgbClr val="0B4DA2"/>
                </a:solidFill>
                <a:latin typeface="Franklin Gothic Book" panose="020B0503020102020204" pitchFamily="34" charset="0"/>
                <a:ea typeface="Gill Sans" charset="0"/>
                <a:cs typeface="Gill Sans" panose="020B0502020104020203" pitchFamily="34" charset="-79"/>
              </a:rPr>
              <a:t>Academic</a:t>
            </a:r>
            <a:r>
              <a:rPr lang="pt-PT" sz="2400" b="1" i="1" dirty="0">
                <a:solidFill>
                  <a:srgbClr val="0B4DA2"/>
                </a:solidFill>
                <a:latin typeface="Franklin Gothic Book" panose="020B0503020102020204" pitchFamily="34" charset="0"/>
                <a:ea typeface="Gill Sans" charset="0"/>
                <a:cs typeface="Gill Sans" panose="020B0502020104020203" pitchFamily="34" charset="-79"/>
              </a:rPr>
              <a:t> Marketing </a:t>
            </a:r>
            <a:r>
              <a:rPr lang="pt-PT" sz="2400" b="1" i="1" dirty="0" err="1">
                <a:solidFill>
                  <a:srgbClr val="0B4DA2"/>
                </a:solidFill>
                <a:latin typeface="Franklin Gothic Book" panose="020B0503020102020204" pitchFamily="34" charset="0"/>
                <a:ea typeface="Gill Sans" charset="0"/>
                <a:cs typeface="Gill Sans" panose="020B0502020104020203" pitchFamily="34" charset="-79"/>
              </a:rPr>
              <a:t>Area</a:t>
            </a:r>
            <a:endParaRPr lang="pt-PT" sz="2400" b="1" i="1" dirty="0">
              <a:solidFill>
                <a:srgbClr val="0B4DA2"/>
              </a:solidFill>
              <a:latin typeface="Franklin Gothic Book" panose="020B0503020102020204" pitchFamily="34" charset="0"/>
              <a:ea typeface="Gill Sans" charset="0"/>
              <a:cs typeface="Gill Sans" panose="020B0502020104020203" pitchFamily="34" charset="-79"/>
            </a:endParaRPr>
          </a:p>
        </p:txBody>
      </p:sp>
      <p:sp>
        <p:nvSpPr>
          <p:cNvPr id="12" name="CaixaDeTexto 11">
            <a:extLst>
              <a:ext uri="{FF2B5EF4-FFF2-40B4-BE49-F238E27FC236}">
                <a16:creationId xmlns:a16="http://schemas.microsoft.com/office/drawing/2014/main" id="{F83104EE-83F5-45C1-B726-69719AD85054}"/>
              </a:ext>
            </a:extLst>
          </p:cNvPr>
          <p:cNvSpPr txBox="1"/>
          <p:nvPr/>
        </p:nvSpPr>
        <p:spPr>
          <a:xfrm>
            <a:off x="2435740" y="2529086"/>
            <a:ext cx="2148785" cy="830997"/>
          </a:xfrm>
          <a:prstGeom prst="rect">
            <a:avLst/>
          </a:prstGeom>
          <a:noFill/>
        </p:spPr>
        <p:txBody>
          <a:bodyPr wrap="square" rtlCol="0">
            <a:spAutoFit/>
          </a:bodyPr>
          <a:lstStyle/>
          <a:p>
            <a:r>
              <a:rPr lang="pt-PT" sz="2400" b="1" i="1" dirty="0" err="1">
                <a:solidFill>
                  <a:srgbClr val="0B4DA2"/>
                </a:solidFill>
                <a:latin typeface="Franklin Gothic Book" panose="020B0503020102020204" pitchFamily="34" charset="0"/>
                <a:ea typeface="Gill Sans" charset="0"/>
                <a:cs typeface="Gill Sans" panose="020B0502020104020203" pitchFamily="34" charset="-79"/>
              </a:rPr>
              <a:t>Journalism</a:t>
            </a:r>
            <a:r>
              <a:rPr lang="pt-PT" sz="2400" b="1" i="1" dirty="0">
                <a:solidFill>
                  <a:srgbClr val="0B4DA2"/>
                </a:solidFill>
                <a:latin typeface="Franklin Gothic Book" panose="020B0503020102020204" pitchFamily="34" charset="0"/>
                <a:ea typeface="Gill Sans" charset="0"/>
                <a:cs typeface="Gill Sans" panose="020B0502020104020203" pitchFamily="34" charset="-79"/>
              </a:rPr>
              <a:t> Office</a:t>
            </a:r>
          </a:p>
        </p:txBody>
      </p:sp>
      <p:sp>
        <p:nvSpPr>
          <p:cNvPr id="13" name="CaixaDeTexto 12">
            <a:extLst>
              <a:ext uri="{FF2B5EF4-FFF2-40B4-BE49-F238E27FC236}">
                <a16:creationId xmlns:a16="http://schemas.microsoft.com/office/drawing/2014/main" id="{08DE312C-24B7-4945-923E-4354E808D55E}"/>
              </a:ext>
            </a:extLst>
          </p:cNvPr>
          <p:cNvSpPr txBox="1"/>
          <p:nvPr/>
        </p:nvSpPr>
        <p:spPr>
          <a:xfrm>
            <a:off x="1470133" y="4015074"/>
            <a:ext cx="3640486" cy="830997"/>
          </a:xfrm>
          <a:prstGeom prst="rect">
            <a:avLst/>
          </a:prstGeom>
          <a:noFill/>
        </p:spPr>
        <p:txBody>
          <a:bodyPr wrap="square" rtlCol="0">
            <a:spAutoFit/>
          </a:bodyPr>
          <a:lstStyle/>
          <a:p>
            <a:r>
              <a:rPr lang="pt-PT" sz="2400" b="1" i="1" dirty="0" err="1">
                <a:solidFill>
                  <a:srgbClr val="0B4DA2"/>
                </a:solidFill>
                <a:latin typeface="Franklin Gothic Book" panose="020B0503020102020204" pitchFamily="34" charset="0"/>
                <a:ea typeface="Gill Sans" charset="0"/>
                <a:cs typeface="Gill Sans" panose="020B0502020104020203" pitchFamily="34" charset="-79"/>
              </a:rPr>
              <a:t>Science</a:t>
            </a:r>
            <a:r>
              <a:rPr lang="pt-PT" sz="2400" b="1" i="1" dirty="0">
                <a:solidFill>
                  <a:srgbClr val="0B4DA2"/>
                </a:solidFill>
                <a:latin typeface="Franklin Gothic Book" panose="020B0503020102020204" pitchFamily="34" charset="0"/>
                <a:ea typeface="Gill Sans" charset="0"/>
                <a:cs typeface="Gill Sans" panose="020B0502020104020203" pitchFamily="34" charset="-79"/>
              </a:rPr>
              <a:t> </a:t>
            </a:r>
            <a:r>
              <a:rPr lang="pt-PT" sz="2400" b="1" i="1" dirty="0" err="1">
                <a:solidFill>
                  <a:srgbClr val="0B4DA2"/>
                </a:solidFill>
                <a:latin typeface="Franklin Gothic Book" panose="020B0503020102020204" pitchFamily="34" charset="0"/>
                <a:ea typeface="Gill Sans" charset="0"/>
                <a:cs typeface="Gill Sans" panose="020B0502020104020203" pitchFamily="34" charset="-79"/>
              </a:rPr>
              <a:t>Communication</a:t>
            </a:r>
            <a:r>
              <a:rPr lang="pt-PT" sz="2400" b="1" i="1" dirty="0">
                <a:solidFill>
                  <a:srgbClr val="0B4DA2"/>
                </a:solidFill>
                <a:latin typeface="Franklin Gothic Book" panose="020B0503020102020204" pitchFamily="34" charset="0"/>
                <a:ea typeface="Gill Sans" charset="0"/>
                <a:cs typeface="Gill Sans" panose="020B0502020104020203" pitchFamily="34" charset="-79"/>
              </a:rPr>
              <a:t> Office </a:t>
            </a:r>
          </a:p>
        </p:txBody>
      </p:sp>
      <p:sp>
        <p:nvSpPr>
          <p:cNvPr id="14" name="CaixaDeTexto 13">
            <a:extLst>
              <a:ext uri="{FF2B5EF4-FFF2-40B4-BE49-F238E27FC236}">
                <a16:creationId xmlns:a16="http://schemas.microsoft.com/office/drawing/2014/main" id="{37259B07-642F-4CD0-807D-10A537972AD3}"/>
              </a:ext>
            </a:extLst>
          </p:cNvPr>
          <p:cNvSpPr txBox="1"/>
          <p:nvPr/>
        </p:nvSpPr>
        <p:spPr>
          <a:xfrm>
            <a:off x="2388743" y="5344996"/>
            <a:ext cx="3105577" cy="830997"/>
          </a:xfrm>
          <a:prstGeom prst="rect">
            <a:avLst/>
          </a:prstGeom>
          <a:noFill/>
        </p:spPr>
        <p:txBody>
          <a:bodyPr wrap="square" rtlCol="0">
            <a:spAutoFit/>
          </a:bodyPr>
          <a:lstStyle/>
          <a:p>
            <a:r>
              <a:rPr lang="pt-PT" sz="2400" b="1" i="1" dirty="0" err="1">
                <a:solidFill>
                  <a:srgbClr val="0B4DA2"/>
                </a:solidFill>
                <a:latin typeface="Franklin Gothic Book" panose="020B0503020102020204" pitchFamily="34" charset="0"/>
                <a:ea typeface="Gill Sans" charset="0"/>
                <a:cs typeface="Gill Sans" panose="020B0502020104020203" pitchFamily="34" charset="-79"/>
              </a:rPr>
              <a:t>Image</a:t>
            </a:r>
            <a:r>
              <a:rPr lang="pt-PT" sz="2400" b="1" i="1" dirty="0">
                <a:solidFill>
                  <a:srgbClr val="0B4DA2"/>
                </a:solidFill>
                <a:latin typeface="Franklin Gothic Book" panose="020B0503020102020204" pitchFamily="34" charset="0"/>
                <a:ea typeface="Gill Sans" charset="0"/>
                <a:cs typeface="Gill Sans" panose="020B0502020104020203" pitchFamily="34" charset="-79"/>
              </a:rPr>
              <a:t> &amp; Digital </a:t>
            </a:r>
            <a:r>
              <a:rPr lang="pt-PT" sz="2400" b="1" i="1" dirty="0" err="1">
                <a:solidFill>
                  <a:srgbClr val="0B4DA2"/>
                </a:solidFill>
                <a:latin typeface="Franklin Gothic Book" panose="020B0503020102020204" pitchFamily="34" charset="0"/>
                <a:ea typeface="Gill Sans" charset="0"/>
                <a:cs typeface="Gill Sans" panose="020B0502020104020203" pitchFamily="34" charset="-79"/>
              </a:rPr>
              <a:t>Content</a:t>
            </a:r>
            <a:r>
              <a:rPr lang="pt-PT" sz="2400" b="1" i="1" dirty="0">
                <a:solidFill>
                  <a:srgbClr val="0B4DA2"/>
                </a:solidFill>
                <a:latin typeface="Franklin Gothic Book" panose="020B0503020102020204" pitchFamily="34" charset="0"/>
                <a:ea typeface="Gill Sans" charset="0"/>
                <a:cs typeface="Gill Sans" panose="020B0502020104020203" pitchFamily="34" charset="-79"/>
              </a:rPr>
              <a:t> Office</a:t>
            </a:r>
          </a:p>
        </p:txBody>
      </p:sp>
      <p:sp>
        <p:nvSpPr>
          <p:cNvPr id="16" name="CaixaDeTexto 15">
            <a:extLst>
              <a:ext uri="{FF2B5EF4-FFF2-40B4-BE49-F238E27FC236}">
                <a16:creationId xmlns:a16="http://schemas.microsoft.com/office/drawing/2014/main" id="{68B6D35B-CC4B-4F58-99A8-CC7D19F8D1D8}"/>
              </a:ext>
            </a:extLst>
          </p:cNvPr>
          <p:cNvSpPr txBox="1"/>
          <p:nvPr/>
        </p:nvSpPr>
        <p:spPr>
          <a:xfrm>
            <a:off x="7302675" y="4247464"/>
            <a:ext cx="3772192" cy="1200329"/>
          </a:xfrm>
          <a:prstGeom prst="rect">
            <a:avLst/>
          </a:prstGeom>
          <a:noFill/>
        </p:spPr>
        <p:txBody>
          <a:bodyPr wrap="square" rtlCol="0">
            <a:spAutoFit/>
          </a:bodyPr>
          <a:lstStyle/>
          <a:p>
            <a:r>
              <a:rPr lang="pt-PT" sz="2400" b="1" i="1" dirty="0" err="1">
                <a:solidFill>
                  <a:srgbClr val="0B4DA2"/>
                </a:solidFill>
                <a:latin typeface="Franklin Gothic Book" panose="020B0503020102020204" pitchFamily="34" charset="0"/>
                <a:ea typeface="Gill Sans" charset="0"/>
                <a:cs typeface="Gill Sans" panose="020B0502020104020203" pitchFamily="34" charset="-79"/>
              </a:rPr>
              <a:t>Subdirector</a:t>
            </a:r>
            <a:r>
              <a:rPr lang="pt-PT" sz="2400" b="1" i="1" dirty="0">
                <a:solidFill>
                  <a:srgbClr val="0B4DA2"/>
                </a:solidFill>
                <a:latin typeface="Franklin Gothic Book" panose="020B0503020102020204" pitchFamily="34" charset="0"/>
                <a:ea typeface="Gill Sans" charset="0"/>
                <a:cs typeface="Gill Sans" panose="020B0502020104020203" pitchFamily="34" charset="-79"/>
              </a:rPr>
              <a:t> for </a:t>
            </a:r>
            <a:r>
              <a:rPr lang="pt-PT" sz="2400" b="1" i="1" dirty="0" err="1">
                <a:solidFill>
                  <a:srgbClr val="0B4DA2"/>
                </a:solidFill>
                <a:latin typeface="Franklin Gothic Book" panose="020B0503020102020204" pitchFamily="34" charset="0"/>
                <a:ea typeface="Gill Sans" charset="0"/>
                <a:cs typeface="Gill Sans" panose="020B0502020104020203" pitchFamily="34" charset="-79"/>
              </a:rPr>
              <a:t>Communications</a:t>
            </a:r>
            <a:r>
              <a:rPr lang="pt-PT" sz="2400" b="1" i="1" dirty="0">
                <a:solidFill>
                  <a:srgbClr val="0B4DA2"/>
                </a:solidFill>
                <a:latin typeface="Franklin Gothic Book" panose="020B0503020102020204" pitchFamily="34" charset="0"/>
                <a:ea typeface="Gill Sans" charset="0"/>
                <a:cs typeface="Gill Sans" panose="020B0502020104020203" pitchFamily="34" charset="-79"/>
              </a:rPr>
              <a:t> </a:t>
            </a:r>
            <a:r>
              <a:rPr lang="pt-PT" sz="2400" b="1" i="1" dirty="0" err="1">
                <a:solidFill>
                  <a:srgbClr val="0B4DA2"/>
                </a:solidFill>
                <a:latin typeface="Franklin Gothic Book" panose="020B0503020102020204" pitchFamily="34" charset="0"/>
                <a:ea typeface="Gill Sans" charset="0"/>
                <a:cs typeface="Gill Sans" panose="020B0502020104020203" pitchFamily="34" charset="-79"/>
              </a:rPr>
              <a:t>and</a:t>
            </a:r>
            <a:r>
              <a:rPr lang="pt-PT" sz="2400" b="1" i="1" dirty="0">
                <a:solidFill>
                  <a:srgbClr val="0B4DA2"/>
                </a:solidFill>
                <a:latin typeface="Franklin Gothic Book" panose="020B0503020102020204" pitchFamily="34" charset="0"/>
                <a:ea typeface="Gill Sans" charset="0"/>
                <a:cs typeface="Gill Sans" panose="020B0502020104020203" pitchFamily="34" charset="-79"/>
              </a:rPr>
              <a:t> </a:t>
            </a:r>
            <a:r>
              <a:rPr lang="pt-PT" sz="2400" b="1" i="1" dirty="0" err="1">
                <a:solidFill>
                  <a:srgbClr val="0B4DA2"/>
                </a:solidFill>
                <a:latin typeface="Franklin Gothic Book" panose="020B0503020102020204" pitchFamily="34" charset="0"/>
                <a:ea typeface="Gill Sans" charset="0"/>
                <a:cs typeface="Gill Sans" panose="020B0502020104020203" pitchFamily="34" charset="-79"/>
              </a:rPr>
              <a:t>External</a:t>
            </a:r>
            <a:r>
              <a:rPr lang="pt-PT" sz="2400" b="1" i="1" dirty="0">
                <a:solidFill>
                  <a:srgbClr val="0B4DA2"/>
                </a:solidFill>
                <a:latin typeface="Franklin Gothic Book" panose="020B0503020102020204" pitchFamily="34" charset="0"/>
                <a:ea typeface="Gill Sans" charset="0"/>
                <a:cs typeface="Gill Sans" panose="020B0502020104020203" pitchFamily="34" charset="-79"/>
              </a:rPr>
              <a:t> </a:t>
            </a:r>
            <a:r>
              <a:rPr lang="pt-PT" sz="2400" b="1" i="1" dirty="0" err="1">
                <a:solidFill>
                  <a:srgbClr val="0B4DA2"/>
                </a:solidFill>
                <a:latin typeface="Franklin Gothic Book" panose="020B0503020102020204" pitchFamily="34" charset="0"/>
                <a:ea typeface="Gill Sans" charset="0"/>
                <a:cs typeface="Gill Sans" panose="020B0502020104020203" pitchFamily="34" charset="-79"/>
              </a:rPr>
              <a:t>Relations</a:t>
            </a:r>
            <a:endParaRPr lang="pt-PT" sz="2400" b="1" i="1" dirty="0">
              <a:solidFill>
                <a:srgbClr val="0B4DA2"/>
              </a:solidFill>
              <a:latin typeface="Franklin Gothic Book" panose="020B0503020102020204" pitchFamily="34" charset="0"/>
              <a:ea typeface="Gill Sans" charset="0"/>
              <a:cs typeface="Gill Sans" panose="020B0502020104020203" pitchFamily="34" charset="-79"/>
            </a:endParaRPr>
          </a:p>
        </p:txBody>
      </p:sp>
      <p:pic>
        <p:nvPicPr>
          <p:cNvPr id="17" name="Picture 4" descr="https://ciencias.ulisboa.pt/sites/default/files/styles/medium/public/Pedro-Almeida-2022.png?itok=gI6Cv5dw">
            <a:extLst>
              <a:ext uri="{FF2B5EF4-FFF2-40B4-BE49-F238E27FC236}">
                <a16:creationId xmlns:a16="http://schemas.microsoft.com/office/drawing/2014/main" id="{8428ED78-8536-43AC-BD82-626C630AEB2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378938" y="1933994"/>
            <a:ext cx="1575658" cy="21008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6577087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E91DC736-0EF8-4F87-9146-EBF1D2EE4D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Imagem 3">
            <a:extLst>
              <a:ext uri="{FF2B5EF4-FFF2-40B4-BE49-F238E27FC236}">
                <a16:creationId xmlns:a16="http://schemas.microsoft.com/office/drawing/2014/main" id="{E7477273-260E-5925-390A-787A1FD75B15}"/>
              </a:ext>
            </a:extLst>
          </p:cNvPr>
          <p:cNvPicPr>
            <a:picLocks noChangeAspect="1"/>
          </p:cNvPicPr>
          <p:nvPr/>
        </p:nvPicPr>
        <p:blipFill rotWithShape="1">
          <a:blip r:embed="rId2"/>
          <a:srcRect t="5027" r="13818" b="4064"/>
          <a:stretch/>
        </p:blipFill>
        <p:spPr>
          <a:xfrm>
            <a:off x="3523488" y="10"/>
            <a:ext cx="8668512" cy="6857990"/>
          </a:xfrm>
          <a:prstGeom prst="rect">
            <a:avLst/>
          </a:prstGeom>
        </p:spPr>
      </p:pic>
      <p:sp>
        <p:nvSpPr>
          <p:cNvPr id="12" name="Rectangle 11">
            <a:extLst>
              <a:ext uri="{FF2B5EF4-FFF2-40B4-BE49-F238E27FC236}">
                <a16:creationId xmlns:a16="http://schemas.microsoft.com/office/drawing/2014/main" id="{097CD68E-23E3-4007-8847-CD0944C4F7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756601" cy="6858000"/>
          </a:xfrm>
          <a:prstGeom prst="rect">
            <a:avLst/>
          </a:prstGeom>
          <a:gradFill>
            <a:gsLst>
              <a:gs pos="58000">
                <a:schemeClr val="bg1"/>
              </a:gs>
              <a:gs pos="35000">
                <a:schemeClr val="bg1">
                  <a:alpha val="79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6" name="Rectangle 15">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tângulo 6">
            <a:extLst>
              <a:ext uri="{FF2B5EF4-FFF2-40B4-BE49-F238E27FC236}">
                <a16:creationId xmlns:a16="http://schemas.microsoft.com/office/drawing/2014/main" id="{97884831-B9D4-F783-F174-8018C368D2DF}"/>
              </a:ext>
            </a:extLst>
          </p:cNvPr>
          <p:cNvSpPr/>
          <p:nvPr/>
        </p:nvSpPr>
        <p:spPr>
          <a:xfrm>
            <a:off x="340659" y="376518"/>
            <a:ext cx="1075765" cy="57374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8" name="Retângulo 7">
            <a:extLst>
              <a:ext uri="{FF2B5EF4-FFF2-40B4-BE49-F238E27FC236}">
                <a16:creationId xmlns:a16="http://schemas.microsoft.com/office/drawing/2014/main" id="{38AB96DC-ECFD-277B-D1DD-F8450F888EE5}"/>
              </a:ext>
            </a:extLst>
          </p:cNvPr>
          <p:cNvSpPr/>
          <p:nvPr/>
        </p:nvSpPr>
        <p:spPr>
          <a:xfrm>
            <a:off x="340659" y="4338917"/>
            <a:ext cx="4118010" cy="26214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17" name="Rectangle 17">
            <a:extLst>
              <a:ext uri="{FF2B5EF4-FFF2-40B4-BE49-F238E27FC236}">
                <a16:creationId xmlns:a16="http://schemas.microsoft.com/office/drawing/2014/main" id="{3C23C024-0EF8-4212-AE13-C2BA42D0FE8C}"/>
              </a:ext>
            </a:extLst>
          </p:cNvPr>
          <p:cNvSpPr/>
          <p:nvPr/>
        </p:nvSpPr>
        <p:spPr>
          <a:xfrm>
            <a:off x="355597" y="1630363"/>
            <a:ext cx="5093330" cy="4154984"/>
          </a:xfrm>
          <a:prstGeom prst="rect">
            <a:avLst/>
          </a:prstGeom>
        </p:spPr>
        <p:txBody>
          <a:bodyPr wrap="square">
            <a:spAutoFit/>
          </a:bodyPr>
          <a:lstStyle/>
          <a:p>
            <a:pPr fontAlgn="base"/>
            <a:r>
              <a:rPr lang="en-GB" sz="2400" dirty="0">
                <a:latin typeface="Franklin Gothic Medium" panose="020B0603020102020204" pitchFamily="34" charset="0"/>
              </a:rPr>
              <a:t>Building C5, 3</a:t>
            </a:r>
            <a:r>
              <a:rPr lang="en-GB" sz="2400" baseline="30000" dirty="0">
                <a:latin typeface="Franklin Gothic Medium" panose="020B0603020102020204" pitchFamily="34" charset="0"/>
              </a:rPr>
              <a:t>rd</a:t>
            </a:r>
            <a:r>
              <a:rPr lang="en-GB" sz="2400" dirty="0">
                <a:latin typeface="Franklin Gothic Medium" panose="020B0603020102020204" pitchFamily="34" charset="0"/>
              </a:rPr>
              <a:t> Floor </a:t>
            </a:r>
          </a:p>
          <a:p>
            <a:pPr fontAlgn="base"/>
            <a:r>
              <a:rPr lang="en-GB" sz="2400" dirty="0">
                <a:latin typeface="Franklin Gothic Medium" panose="020B0603020102020204" pitchFamily="34" charset="0"/>
              </a:rPr>
              <a:t>Ext. 525 381 / 525 341</a:t>
            </a:r>
          </a:p>
          <a:p>
            <a:pPr fontAlgn="base"/>
            <a:endParaRPr lang="en-GB" sz="2400" dirty="0">
              <a:latin typeface="Franklin Gothic Medium" panose="020B0603020102020204" pitchFamily="34" charset="0"/>
            </a:endParaRPr>
          </a:p>
          <a:p>
            <a:pPr fontAlgn="base"/>
            <a:r>
              <a:rPr lang="en-GB" sz="2400" u="sng" dirty="0">
                <a:latin typeface="Franklin Gothic Medium" panose="020B0603020102020204" pitchFamily="34" charset="0"/>
              </a:rPr>
              <a:t>E-mails:</a:t>
            </a:r>
          </a:p>
          <a:p>
            <a:pPr fontAlgn="base"/>
            <a:r>
              <a:rPr lang="en-GB" sz="2400" dirty="0">
                <a:latin typeface="Franklin Gothic Medium" panose="020B0603020102020204" pitchFamily="34" charset="0"/>
              </a:rPr>
              <a:t>For general information:</a:t>
            </a:r>
          </a:p>
          <a:p>
            <a:pPr fontAlgn="base"/>
            <a:r>
              <a:rPr lang="en-GB" sz="2400" dirty="0">
                <a:latin typeface="Franklin Gothic Medium" panose="020B0603020102020204" pitchFamily="34" charset="0"/>
                <a:hlinkClick r:id="rId3"/>
              </a:rPr>
              <a:t>aci@ciencias.ulisboa.pt</a:t>
            </a:r>
            <a:endParaRPr lang="en-GB" sz="2400" dirty="0">
              <a:latin typeface="Franklin Gothic Medium" panose="020B0603020102020204" pitchFamily="34" charset="0"/>
            </a:endParaRPr>
          </a:p>
          <a:p>
            <a:pPr fontAlgn="base"/>
            <a:r>
              <a:rPr lang="en-GB" sz="2400" dirty="0">
                <a:latin typeface="Franklin Gothic Medium" panose="020B0603020102020204" pitchFamily="34" charset="0"/>
              </a:rPr>
              <a:t>For news and newsletter:</a:t>
            </a:r>
          </a:p>
          <a:p>
            <a:pPr fontAlgn="base"/>
            <a:r>
              <a:rPr lang="en-GB" sz="2400" dirty="0">
                <a:latin typeface="Franklin Gothic Medium" panose="020B0603020102020204" pitchFamily="34" charset="0"/>
                <a:hlinkClick r:id="rId4"/>
              </a:rPr>
              <a:t>info.ciencias@ciencias.ulisboa.pt</a:t>
            </a:r>
            <a:endParaRPr lang="en-GB" sz="2400" dirty="0">
              <a:latin typeface="Franklin Gothic Medium" panose="020B0603020102020204" pitchFamily="34" charset="0"/>
            </a:endParaRPr>
          </a:p>
          <a:p>
            <a:pPr fontAlgn="base"/>
            <a:endParaRPr lang="en-GB" sz="2400" b="1" dirty="0">
              <a:latin typeface="Franklin Gothic Medium" panose="020B0603020102020204" pitchFamily="34" charset="0"/>
            </a:endParaRPr>
          </a:p>
          <a:p>
            <a:pPr fontAlgn="base"/>
            <a:r>
              <a:rPr lang="en-GB" sz="2400" b="1" dirty="0">
                <a:latin typeface="Franklin Gothic Medium" panose="020B0603020102020204" pitchFamily="34" charset="0"/>
              </a:rPr>
              <a:t>Office Hours (weekdays)</a:t>
            </a:r>
          </a:p>
          <a:p>
            <a:pPr fontAlgn="base"/>
            <a:r>
              <a:rPr lang="en-GB" sz="2400" dirty="0">
                <a:latin typeface="Franklin Gothic Medium" panose="020B0603020102020204" pitchFamily="34" charset="0"/>
              </a:rPr>
              <a:t>10h00-12h30 / 14h00-17h00</a:t>
            </a:r>
          </a:p>
        </p:txBody>
      </p:sp>
      <p:sp>
        <p:nvSpPr>
          <p:cNvPr id="18" name="Título 1">
            <a:extLst>
              <a:ext uri="{FF2B5EF4-FFF2-40B4-BE49-F238E27FC236}">
                <a16:creationId xmlns:a16="http://schemas.microsoft.com/office/drawing/2014/main" id="{FC89FAAD-38B2-49EA-8B3B-455C9B0DB749}"/>
              </a:ext>
            </a:extLst>
          </p:cNvPr>
          <p:cNvSpPr txBox="1">
            <a:spLocks/>
          </p:cNvSpPr>
          <p:nvPr/>
        </p:nvSpPr>
        <p:spPr>
          <a:xfrm>
            <a:off x="355597" y="152400"/>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pt-PT" b="1" dirty="0" err="1">
                <a:latin typeface="Franklin Gothic Medium" panose="020B0603020102020204" pitchFamily="34" charset="0"/>
              </a:rPr>
              <a:t>How</a:t>
            </a:r>
            <a:r>
              <a:rPr lang="pt-PT" b="1" dirty="0">
                <a:latin typeface="Franklin Gothic Medium" panose="020B0603020102020204" pitchFamily="34" charset="0"/>
              </a:rPr>
              <a:t> to </a:t>
            </a:r>
            <a:r>
              <a:rPr lang="pt-PT" b="1" dirty="0" err="1">
                <a:latin typeface="Franklin Gothic Medium" panose="020B0603020102020204" pitchFamily="34" charset="0"/>
              </a:rPr>
              <a:t>reach</a:t>
            </a:r>
            <a:r>
              <a:rPr lang="pt-PT" b="1" dirty="0">
                <a:latin typeface="Franklin Gothic Medium" panose="020B0603020102020204" pitchFamily="34" charset="0"/>
              </a:rPr>
              <a:t> </a:t>
            </a:r>
            <a:r>
              <a:rPr lang="pt-PT" b="1" dirty="0" err="1">
                <a:latin typeface="Franklin Gothic Medium" panose="020B0603020102020204" pitchFamily="34" charset="0"/>
              </a:rPr>
              <a:t>us</a:t>
            </a:r>
            <a:r>
              <a:rPr lang="pt-PT" b="1" dirty="0">
                <a:latin typeface="Franklin Gothic Medium" panose="020B0603020102020204" pitchFamily="34" charset="0"/>
              </a:rPr>
              <a:t>:</a:t>
            </a:r>
          </a:p>
        </p:txBody>
      </p:sp>
      <p:pic>
        <p:nvPicPr>
          <p:cNvPr id="19" name="Picture 25">
            <a:extLst>
              <a:ext uri="{FF2B5EF4-FFF2-40B4-BE49-F238E27FC236}">
                <a16:creationId xmlns:a16="http://schemas.microsoft.com/office/drawing/2014/main" id="{6550A54F-7105-4EEE-B2E6-B68817D93423}"/>
              </a:ext>
            </a:extLst>
          </p:cNvPr>
          <p:cNvPicPr>
            <a:picLocks noChangeAspect="1"/>
          </p:cNvPicPr>
          <p:nvPr/>
        </p:nvPicPr>
        <p:blipFill>
          <a:blip r:embed="rId5"/>
          <a:stretch>
            <a:fillRect/>
          </a:stretch>
        </p:blipFill>
        <p:spPr>
          <a:xfrm>
            <a:off x="10365317" y="241930"/>
            <a:ext cx="1456971" cy="582788"/>
          </a:xfrm>
          <a:prstGeom prst="rect">
            <a:avLst/>
          </a:prstGeom>
        </p:spPr>
      </p:pic>
    </p:spTree>
    <p:extLst>
      <p:ext uri="{BB962C8B-B14F-4D97-AF65-F5344CB8AC3E}">
        <p14:creationId xmlns:p14="http://schemas.microsoft.com/office/powerpoint/2010/main" val="19227193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E91DC736-0EF8-4F87-9146-EBF1D2EE4D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Imagem 3">
            <a:extLst>
              <a:ext uri="{FF2B5EF4-FFF2-40B4-BE49-F238E27FC236}">
                <a16:creationId xmlns:a16="http://schemas.microsoft.com/office/drawing/2014/main" id="{E7477273-260E-5925-390A-787A1FD75B15}"/>
              </a:ext>
            </a:extLst>
          </p:cNvPr>
          <p:cNvPicPr>
            <a:picLocks noChangeAspect="1"/>
          </p:cNvPicPr>
          <p:nvPr/>
        </p:nvPicPr>
        <p:blipFill rotWithShape="1">
          <a:blip r:embed="rId2"/>
          <a:srcRect t="5027" r="13818" b="4064"/>
          <a:stretch/>
        </p:blipFill>
        <p:spPr>
          <a:xfrm>
            <a:off x="3523488" y="10"/>
            <a:ext cx="8668512" cy="6857990"/>
          </a:xfrm>
          <a:prstGeom prst="rect">
            <a:avLst/>
          </a:prstGeom>
        </p:spPr>
      </p:pic>
      <p:sp>
        <p:nvSpPr>
          <p:cNvPr id="12" name="Rectangle 11">
            <a:extLst>
              <a:ext uri="{FF2B5EF4-FFF2-40B4-BE49-F238E27FC236}">
                <a16:creationId xmlns:a16="http://schemas.microsoft.com/office/drawing/2014/main" id="{097CD68E-23E3-4007-8847-CD0944C4F7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756601" cy="6858000"/>
          </a:xfrm>
          <a:prstGeom prst="rect">
            <a:avLst/>
          </a:prstGeom>
          <a:gradFill>
            <a:gsLst>
              <a:gs pos="58000">
                <a:schemeClr val="bg1"/>
              </a:gs>
              <a:gs pos="35000">
                <a:schemeClr val="bg1">
                  <a:alpha val="79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6" name="Rectangle 15">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ítulo 1">
            <a:extLst>
              <a:ext uri="{FF2B5EF4-FFF2-40B4-BE49-F238E27FC236}">
                <a16:creationId xmlns:a16="http://schemas.microsoft.com/office/drawing/2014/main" id="{C221B30F-385F-7600-66AE-C631A956E239}"/>
              </a:ext>
            </a:extLst>
          </p:cNvPr>
          <p:cNvSpPr txBox="1">
            <a:spLocks/>
          </p:cNvSpPr>
          <p:nvPr/>
        </p:nvSpPr>
        <p:spPr>
          <a:xfrm>
            <a:off x="603738" y="247857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pt-PT" sz="7000" b="1" dirty="0" err="1">
                <a:latin typeface="Franklin Gothic Medium" panose="020B0603020102020204" pitchFamily="34" charset="0"/>
              </a:rPr>
              <a:t>Thank</a:t>
            </a:r>
            <a:r>
              <a:rPr lang="pt-PT" sz="7000" b="1" dirty="0">
                <a:latin typeface="Franklin Gothic Medium" panose="020B0603020102020204" pitchFamily="34" charset="0"/>
              </a:rPr>
              <a:t> </a:t>
            </a:r>
            <a:r>
              <a:rPr lang="pt-PT" sz="7000" b="1" dirty="0" err="1">
                <a:latin typeface="Franklin Gothic Medium" panose="020B0603020102020204" pitchFamily="34" charset="0"/>
              </a:rPr>
              <a:t>you</a:t>
            </a:r>
            <a:r>
              <a:rPr lang="pt-PT" sz="7000" b="1" dirty="0">
                <a:latin typeface="Franklin Gothic Medium" panose="020B0603020102020204" pitchFamily="34" charset="0"/>
              </a:rPr>
              <a:t>!</a:t>
            </a:r>
          </a:p>
        </p:txBody>
      </p:sp>
      <p:sp>
        <p:nvSpPr>
          <p:cNvPr id="7" name="Retângulo 6">
            <a:extLst>
              <a:ext uri="{FF2B5EF4-FFF2-40B4-BE49-F238E27FC236}">
                <a16:creationId xmlns:a16="http://schemas.microsoft.com/office/drawing/2014/main" id="{97884831-B9D4-F783-F174-8018C368D2DF}"/>
              </a:ext>
            </a:extLst>
          </p:cNvPr>
          <p:cNvSpPr/>
          <p:nvPr/>
        </p:nvSpPr>
        <p:spPr>
          <a:xfrm>
            <a:off x="340659" y="376518"/>
            <a:ext cx="1075765" cy="57374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8" name="Retângulo 7">
            <a:extLst>
              <a:ext uri="{FF2B5EF4-FFF2-40B4-BE49-F238E27FC236}">
                <a16:creationId xmlns:a16="http://schemas.microsoft.com/office/drawing/2014/main" id="{38AB96DC-ECFD-277B-D1DD-F8450F888EE5}"/>
              </a:ext>
            </a:extLst>
          </p:cNvPr>
          <p:cNvSpPr/>
          <p:nvPr/>
        </p:nvSpPr>
        <p:spPr>
          <a:xfrm>
            <a:off x="340659" y="4338917"/>
            <a:ext cx="4118010" cy="26214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PT"/>
          </a:p>
        </p:txBody>
      </p:sp>
      <p:pic>
        <p:nvPicPr>
          <p:cNvPr id="11" name="Picture 25">
            <a:extLst>
              <a:ext uri="{FF2B5EF4-FFF2-40B4-BE49-F238E27FC236}">
                <a16:creationId xmlns:a16="http://schemas.microsoft.com/office/drawing/2014/main" id="{DD84602B-1BCC-8019-C980-3B184ED42A16}"/>
              </a:ext>
            </a:extLst>
          </p:cNvPr>
          <p:cNvPicPr>
            <a:picLocks noChangeAspect="1"/>
          </p:cNvPicPr>
          <p:nvPr/>
        </p:nvPicPr>
        <p:blipFill>
          <a:blip r:embed="rId3"/>
          <a:stretch>
            <a:fillRect/>
          </a:stretch>
        </p:blipFill>
        <p:spPr>
          <a:xfrm>
            <a:off x="335780" y="319650"/>
            <a:ext cx="2003068" cy="801227"/>
          </a:xfrm>
          <a:prstGeom prst="rect">
            <a:avLst/>
          </a:prstGeom>
        </p:spPr>
      </p:pic>
      <p:sp>
        <p:nvSpPr>
          <p:cNvPr id="13" name="CaixaDeTexto 12">
            <a:extLst>
              <a:ext uri="{FF2B5EF4-FFF2-40B4-BE49-F238E27FC236}">
                <a16:creationId xmlns:a16="http://schemas.microsoft.com/office/drawing/2014/main" id="{0A7D9FE5-EA5E-4750-B114-760341DF684E}"/>
              </a:ext>
            </a:extLst>
          </p:cNvPr>
          <p:cNvSpPr txBox="1"/>
          <p:nvPr/>
        </p:nvSpPr>
        <p:spPr>
          <a:xfrm>
            <a:off x="600128" y="4239158"/>
            <a:ext cx="4545613" cy="461665"/>
          </a:xfrm>
          <a:prstGeom prst="rect">
            <a:avLst/>
          </a:prstGeom>
          <a:noFill/>
        </p:spPr>
        <p:txBody>
          <a:bodyPr wrap="square" rtlCol="0">
            <a:spAutoFit/>
          </a:bodyPr>
          <a:lstStyle/>
          <a:p>
            <a:r>
              <a:rPr lang="pt-PT" sz="2400" b="1" dirty="0" err="1">
                <a:latin typeface="Franklin Gothic Medium" panose="020B0603020102020204" pitchFamily="34" charset="0"/>
              </a:rPr>
              <a:t>Communication</a:t>
            </a:r>
            <a:r>
              <a:rPr lang="pt-PT" sz="2400" b="1" dirty="0">
                <a:latin typeface="Franklin Gothic Medium" panose="020B0603020102020204" pitchFamily="34" charset="0"/>
              </a:rPr>
              <a:t> &amp; </a:t>
            </a:r>
            <a:r>
              <a:rPr lang="pt-PT" sz="2400" b="1" dirty="0" err="1">
                <a:latin typeface="Franklin Gothic Medium" panose="020B0603020102020204" pitchFamily="34" charset="0"/>
              </a:rPr>
              <a:t>Image</a:t>
            </a:r>
            <a:r>
              <a:rPr lang="pt-PT" sz="2400" b="1" dirty="0">
                <a:latin typeface="Franklin Gothic Medium" panose="020B0603020102020204" pitchFamily="34" charset="0"/>
              </a:rPr>
              <a:t> </a:t>
            </a:r>
            <a:r>
              <a:rPr lang="pt-PT" sz="2400" b="1" dirty="0" err="1">
                <a:latin typeface="Franklin Gothic Medium" panose="020B0603020102020204" pitchFamily="34" charset="0"/>
              </a:rPr>
              <a:t>Unit</a:t>
            </a:r>
            <a:endParaRPr lang="pt-PT" sz="2400" dirty="0">
              <a:latin typeface="Franklin Gothic Medium" panose="020B0603020102020204" pitchFamily="34" charset="0"/>
            </a:endParaRPr>
          </a:p>
        </p:txBody>
      </p:sp>
      <p:sp>
        <p:nvSpPr>
          <p:cNvPr id="15" name="CaixaDeTexto 14">
            <a:extLst>
              <a:ext uri="{FF2B5EF4-FFF2-40B4-BE49-F238E27FC236}">
                <a16:creationId xmlns:a16="http://schemas.microsoft.com/office/drawing/2014/main" id="{79D7819D-2A5A-23C4-7C91-5C0057F37D7C}"/>
              </a:ext>
            </a:extLst>
          </p:cNvPr>
          <p:cNvSpPr txBox="1"/>
          <p:nvPr/>
        </p:nvSpPr>
        <p:spPr>
          <a:xfrm>
            <a:off x="600127" y="4700823"/>
            <a:ext cx="4545613" cy="461665"/>
          </a:xfrm>
          <a:prstGeom prst="rect">
            <a:avLst/>
          </a:prstGeom>
          <a:noFill/>
        </p:spPr>
        <p:txBody>
          <a:bodyPr wrap="square" rtlCol="0">
            <a:spAutoFit/>
          </a:bodyPr>
          <a:lstStyle/>
          <a:p>
            <a:r>
              <a:rPr lang="pt-PT" sz="2400" b="1" dirty="0">
                <a:latin typeface="Franklin Gothic Medium" panose="020B0603020102020204" pitchFamily="34" charset="0"/>
                <a:hlinkClick r:id="rId4"/>
              </a:rPr>
              <a:t>aci@ciencias.ulisboa.pt</a:t>
            </a:r>
            <a:r>
              <a:rPr lang="pt-PT" sz="2400" b="1" dirty="0">
                <a:latin typeface="Franklin Gothic Medium" panose="020B0603020102020204" pitchFamily="34" charset="0"/>
              </a:rPr>
              <a:t> </a:t>
            </a:r>
            <a:endParaRPr lang="pt-PT" sz="2400" dirty="0">
              <a:latin typeface="Franklin Gothic Medium" panose="020B0603020102020204" pitchFamily="34" charset="0"/>
            </a:endParaRPr>
          </a:p>
        </p:txBody>
      </p:sp>
    </p:spTree>
    <p:extLst>
      <p:ext uri="{BB962C8B-B14F-4D97-AF65-F5344CB8AC3E}">
        <p14:creationId xmlns:p14="http://schemas.microsoft.com/office/powerpoint/2010/main" val="199526598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5">
            <a:extLst>
              <a:ext uri="{FF2B5EF4-FFF2-40B4-BE49-F238E27FC236}">
                <a16:creationId xmlns:a16="http://schemas.microsoft.com/office/drawing/2014/main" id="{BA718264-4100-470A-98DE-54EA08F3665A}"/>
              </a:ext>
            </a:extLst>
          </p:cNvPr>
          <p:cNvPicPr>
            <a:picLocks noChangeAspect="1"/>
          </p:cNvPicPr>
          <p:nvPr/>
        </p:nvPicPr>
        <p:blipFill>
          <a:blip r:embed="rId3"/>
          <a:stretch>
            <a:fillRect/>
          </a:stretch>
        </p:blipFill>
        <p:spPr>
          <a:xfrm>
            <a:off x="10365317" y="241930"/>
            <a:ext cx="1456971" cy="582788"/>
          </a:xfrm>
          <a:prstGeom prst="rect">
            <a:avLst/>
          </a:prstGeom>
        </p:spPr>
      </p:pic>
      <p:sp>
        <p:nvSpPr>
          <p:cNvPr id="5" name="CaixaDeTexto 4">
            <a:extLst>
              <a:ext uri="{FF2B5EF4-FFF2-40B4-BE49-F238E27FC236}">
                <a16:creationId xmlns:a16="http://schemas.microsoft.com/office/drawing/2014/main" id="{05EBCDB3-60F7-46E4-9715-20BF7519A6D7}"/>
              </a:ext>
            </a:extLst>
          </p:cNvPr>
          <p:cNvSpPr txBox="1"/>
          <p:nvPr/>
        </p:nvSpPr>
        <p:spPr>
          <a:xfrm>
            <a:off x="908239" y="1762602"/>
            <a:ext cx="5456273" cy="800219"/>
          </a:xfrm>
          <a:prstGeom prst="rect">
            <a:avLst/>
          </a:prstGeom>
          <a:noFill/>
        </p:spPr>
        <p:txBody>
          <a:bodyPr wrap="square" rtlCol="0">
            <a:spAutoFit/>
          </a:bodyPr>
          <a:lstStyle/>
          <a:p>
            <a:r>
              <a:rPr lang="pt-PT" sz="4600" dirty="0" err="1">
                <a:solidFill>
                  <a:srgbClr val="2C3FB1"/>
                </a:solidFill>
                <a:latin typeface="Franklin Gothic Medium" panose="020B0603020102020204" pitchFamily="34" charset="0"/>
              </a:rPr>
              <a:t>Empathic</a:t>
            </a:r>
            <a:endParaRPr lang="pt-PT" sz="4600" dirty="0">
              <a:solidFill>
                <a:srgbClr val="2C3FB1"/>
              </a:solidFill>
              <a:latin typeface="Franklin Gothic Medium" panose="020B0603020102020204" pitchFamily="34" charset="0"/>
            </a:endParaRPr>
          </a:p>
        </p:txBody>
      </p:sp>
      <p:sp>
        <p:nvSpPr>
          <p:cNvPr id="6" name="Título 1">
            <a:extLst>
              <a:ext uri="{FF2B5EF4-FFF2-40B4-BE49-F238E27FC236}">
                <a16:creationId xmlns:a16="http://schemas.microsoft.com/office/drawing/2014/main" id="{1FBA97D7-B9A8-48E9-86D9-5C1FC956FD0E}"/>
              </a:ext>
            </a:extLst>
          </p:cNvPr>
          <p:cNvSpPr txBox="1">
            <a:spLocks/>
          </p:cNvSpPr>
          <p:nvPr/>
        </p:nvSpPr>
        <p:spPr>
          <a:xfrm>
            <a:off x="203197" y="0"/>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pt-PT" dirty="0">
                <a:latin typeface="Franklin Gothic Medium" panose="020B0603020102020204" pitchFamily="34" charset="0"/>
              </a:rPr>
              <a:t>Ciências ULisboa </a:t>
            </a:r>
            <a:r>
              <a:rPr lang="pt-PT" dirty="0" err="1">
                <a:latin typeface="Franklin Gothic Medium" panose="020B0603020102020204" pitchFamily="34" charset="0"/>
              </a:rPr>
              <a:t>voice</a:t>
            </a:r>
            <a:endParaRPr lang="pt-PT" dirty="0">
              <a:latin typeface="Franklin Gothic Medium" panose="020B0603020102020204" pitchFamily="34" charset="0"/>
            </a:endParaRPr>
          </a:p>
        </p:txBody>
      </p:sp>
      <p:sp>
        <p:nvSpPr>
          <p:cNvPr id="7" name="CaixaDeTexto 6">
            <a:extLst>
              <a:ext uri="{FF2B5EF4-FFF2-40B4-BE49-F238E27FC236}">
                <a16:creationId xmlns:a16="http://schemas.microsoft.com/office/drawing/2014/main" id="{A1B25C50-3333-471A-8C61-B2A9DCA55CD7}"/>
              </a:ext>
            </a:extLst>
          </p:cNvPr>
          <p:cNvSpPr txBox="1"/>
          <p:nvPr/>
        </p:nvSpPr>
        <p:spPr>
          <a:xfrm>
            <a:off x="908239" y="3360853"/>
            <a:ext cx="5456273" cy="800219"/>
          </a:xfrm>
          <a:prstGeom prst="rect">
            <a:avLst/>
          </a:prstGeom>
          <a:noFill/>
        </p:spPr>
        <p:txBody>
          <a:bodyPr wrap="square" rtlCol="0">
            <a:spAutoFit/>
          </a:bodyPr>
          <a:lstStyle/>
          <a:p>
            <a:r>
              <a:rPr lang="pt-PT" sz="4600" dirty="0" err="1">
                <a:solidFill>
                  <a:srgbClr val="2C3FB1"/>
                </a:solidFill>
                <a:latin typeface="Franklin Gothic Medium" panose="020B0603020102020204" pitchFamily="34" charset="0"/>
              </a:rPr>
              <a:t>Trustworthy</a:t>
            </a:r>
            <a:endParaRPr lang="pt-PT" sz="4600" dirty="0">
              <a:solidFill>
                <a:srgbClr val="2C3FB1"/>
              </a:solidFill>
              <a:latin typeface="Franklin Gothic Medium" panose="020B0603020102020204" pitchFamily="34" charset="0"/>
            </a:endParaRPr>
          </a:p>
        </p:txBody>
      </p:sp>
      <p:sp>
        <p:nvSpPr>
          <p:cNvPr id="8" name="CaixaDeTexto 7">
            <a:extLst>
              <a:ext uri="{FF2B5EF4-FFF2-40B4-BE49-F238E27FC236}">
                <a16:creationId xmlns:a16="http://schemas.microsoft.com/office/drawing/2014/main" id="{B9E4075E-2A35-463A-98A5-BB2E0EC68E4C}"/>
              </a:ext>
            </a:extLst>
          </p:cNvPr>
          <p:cNvSpPr txBox="1"/>
          <p:nvPr/>
        </p:nvSpPr>
        <p:spPr>
          <a:xfrm>
            <a:off x="908237" y="4959105"/>
            <a:ext cx="5456273" cy="800219"/>
          </a:xfrm>
          <a:prstGeom prst="rect">
            <a:avLst/>
          </a:prstGeom>
          <a:noFill/>
        </p:spPr>
        <p:txBody>
          <a:bodyPr wrap="square" rtlCol="0">
            <a:spAutoFit/>
          </a:bodyPr>
          <a:lstStyle/>
          <a:p>
            <a:r>
              <a:rPr lang="pt-PT" sz="4600" dirty="0" err="1">
                <a:solidFill>
                  <a:srgbClr val="2C3FB1"/>
                </a:solidFill>
                <a:latin typeface="Franklin Gothic Medium" panose="020B0603020102020204" pitchFamily="34" charset="0"/>
              </a:rPr>
              <a:t>Socially</a:t>
            </a:r>
            <a:r>
              <a:rPr lang="pt-PT" sz="4600" dirty="0">
                <a:solidFill>
                  <a:srgbClr val="2C3FB1"/>
                </a:solidFill>
                <a:latin typeface="Franklin Gothic Medium" panose="020B0603020102020204" pitchFamily="34" charset="0"/>
              </a:rPr>
              <a:t> </a:t>
            </a:r>
            <a:r>
              <a:rPr lang="pt-PT" sz="4600" dirty="0" err="1">
                <a:solidFill>
                  <a:srgbClr val="2C3FB1"/>
                </a:solidFill>
                <a:latin typeface="Franklin Gothic Medium" panose="020B0603020102020204" pitchFamily="34" charset="0"/>
              </a:rPr>
              <a:t>relevant</a:t>
            </a:r>
            <a:endParaRPr lang="pt-PT" sz="4600" dirty="0">
              <a:solidFill>
                <a:srgbClr val="2C3FB1"/>
              </a:solidFill>
              <a:latin typeface="Franklin Gothic Medium" panose="020B0603020102020204" pitchFamily="34" charset="0"/>
            </a:endParaRPr>
          </a:p>
        </p:txBody>
      </p:sp>
      <p:pic>
        <p:nvPicPr>
          <p:cNvPr id="10" name="Imagem 9">
            <a:extLst>
              <a:ext uri="{FF2B5EF4-FFF2-40B4-BE49-F238E27FC236}">
                <a16:creationId xmlns:a16="http://schemas.microsoft.com/office/drawing/2014/main" id="{5E93D133-B662-4E22-996A-22C818A5959B}"/>
              </a:ext>
            </a:extLst>
          </p:cNvPr>
          <p:cNvPicPr>
            <a:picLocks noChangeAspect="1"/>
          </p:cNvPicPr>
          <p:nvPr/>
        </p:nvPicPr>
        <p:blipFill>
          <a:blip r:embed="rId4"/>
          <a:stretch>
            <a:fillRect/>
          </a:stretch>
        </p:blipFill>
        <p:spPr>
          <a:xfrm>
            <a:off x="6364511" y="-941617"/>
            <a:ext cx="5827488" cy="8741233"/>
          </a:xfrm>
          <a:prstGeom prst="rect">
            <a:avLst/>
          </a:prstGeom>
        </p:spPr>
      </p:pic>
    </p:spTree>
    <p:extLst>
      <p:ext uri="{BB962C8B-B14F-4D97-AF65-F5344CB8AC3E}">
        <p14:creationId xmlns:p14="http://schemas.microsoft.com/office/powerpoint/2010/main" val="40257130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8"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6C2997EE-0889-44C3-AC0D-18F26AC9AA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22" descr="A picture containing road, motorcycle, car, camera&#10;&#10;Description automatically generated">
            <a:extLst>
              <a:ext uri="{FF2B5EF4-FFF2-40B4-BE49-F238E27FC236}">
                <a16:creationId xmlns:a16="http://schemas.microsoft.com/office/drawing/2014/main" id="{5CA1DF4A-96CF-7AB7-1C66-64450C021591}"/>
              </a:ext>
            </a:extLst>
          </p:cNvPr>
          <p:cNvPicPr>
            <a:picLocks noChangeAspect="1"/>
          </p:cNvPicPr>
          <p:nvPr/>
        </p:nvPicPr>
        <p:blipFill rotWithShape="1">
          <a:blip r:embed="rId3"/>
          <a:srcRect t="24124" r="-3" b="14224"/>
          <a:stretch/>
        </p:blipFill>
        <p:spPr>
          <a:xfrm>
            <a:off x="20" y="10"/>
            <a:ext cx="7215381" cy="2969294"/>
          </a:xfrm>
          <a:custGeom>
            <a:avLst/>
            <a:gdLst/>
            <a:ahLst/>
            <a:cxnLst/>
            <a:rect l="l" t="t" r="r" b="b"/>
            <a:pathLst>
              <a:path w="7215401" h="2969304">
                <a:moveTo>
                  <a:pt x="0" y="0"/>
                </a:moveTo>
                <a:lnTo>
                  <a:pt x="677334" y="0"/>
                </a:lnTo>
                <a:lnTo>
                  <a:pt x="1168036" y="0"/>
                </a:lnTo>
                <a:lnTo>
                  <a:pt x="1205499" y="0"/>
                </a:lnTo>
                <a:lnTo>
                  <a:pt x="1647632" y="0"/>
                </a:lnTo>
                <a:lnTo>
                  <a:pt x="7215401" y="0"/>
                </a:lnTo>
                <a:lnTo>
                  <a:pt x="5840224" y="2969304"/>
                </a:lnTo>
                <a:lnTo>
                  <a:pt x="0" y="2969304"/>
                </a:lnTo>
                <a:close/>
              </a:path>
            </a:pathLst>
          </a:custGeom>
        </p:spPr>
      </p:pic>
      <p:pic>
        <p:nvPicPr>
          <p:cNvPr id="8" name="Imagem 7">
            <a:extLst>
              <a:ext uri="{FF2B5EF4-FFF2-40B4-BE49-F238E27FC236}">
                <a16:creationId xmlns:a16="http://schemas.microsoft.com/office/drawing/2014/main" id="{76D2378F-3B9B-E7BB-643C-DD43FA68F453}"/>
              </a:ext>
            </a:extLst>
          </p:cNvPr>
          <p:cNvPicPr>
            <a:picLocks noChangeAspect="1"/>
          </p:cNvPicPr>
          <p:nvPr/>
        </p:nvPicPr>
        <p:blipFill rotWithShape="1">
          <a:blip r:embed="rId4"/>
          <a:srcRect t="14471" r="-3" b="-3"/>
          <a:stretch/>
        </p:blipFill>
        <p:spPr>
          <a:xfrm>
            <a:off x="5622233" y="10"/>
            <a:ext cx="6569769" cy="3750724"/>
          </a:xfrm>
          <a:custGeom>
            <a:avLst/>
            <a:gdLst/>
            <a:ahLst/>
            <a:cxnLst/>
            <a:rect l="l" t="t" r="r" b="b"/>
            <a:pathLst>
              <a:path w="6569769" h="3750734">
                <a:moveTo>
                  <a:pt x="1738471" y="0"/>
                </a:moveTo>
                <a:lnTo>
                  <a:pt x="6569769" y="0"/>
                </a:lnTo>
                <a:lnTo>
                  <a:pt x="6569769" y="3750734"/>
                </a:lnTo>
                <a:lnTo>
                  <a:pt x="0" y="3750734"/>
                </a:lnTo>
                <a:close/>
              </a:path>
            </a:pathLst>
          </a:custGeom>
        </p:spPr>
      </p:pic>
      <p:pic>
        <p:nvPicPr>
          <p:cNvPr id="5" name="Picture 28" descr="A picture containing umbrella, table, sitting, striped&#10;&#10;Description automatically generated">
            <a:extLst>
              <a:ext uri="{FF2B5EF4-FFF2-40B4-BE49-F238E27FC236}">
                <a16:creationId xmlns:a16="http://schemas.microsoft.com/office/drawing/2014/main" id="{F1747B10-C3A5-9AB0-ED6D-1D4FE562390E}"/>
              </a:ext>
            </a:extLst>
          </p:cNvPr>
          <p:cNvPicPr>
            <a:picLocks noChangeAspect="1"/>
          </p:cNvPicPr>
          <p:nvPr/>
        </p:nvPicPr>
        <p:blipFill rotWithShape="1">
          <a:blip r:embed="rId5"/>
          <a:srcRect t="12003" b="32446"/>
          <a:stretch/>
        </p:blipFill>
        <p:spPr>
          <a:xfrm>
            <a:off x="4182011" y="3887894"/>
            <a:ext cx="8009991" cy="2970106"/>
          </a:xfrm>
          <a:custGeom>
            <a:avLst/>
            <a:gdLst/>
            <a:ahLst/>
            <a:cxnLst/>
            <a:rect l="l" t="t" r="r" b="b"/>
            <a:pathLst>
              <a:path w="8009991" h="2970106">
                <a:moveTo>
                  <a:pt x="1376648" y="0"/>
                </a:moveTo>
                <a:lnTo>
                  <a:pt x="8009991" y="0"/>
                </a:lnTo>
                <a:lnTo>
                  <a:pt x="8009991" y="2970106"/>
                </a:lnTo>
                <a:lnTo>
                  <a:pt x="0" y="2970106"/>
                </a:lnTo>
                <a:close/>
              </a:path>
            </a:pathLst>
          </a:custGeom>
        </p:spPr>
      </p:pic>
      <p:pic>
        <p:nvPicPr>
          <p:cNvPr id="6" name="Picture 24" descr="A picture containing snow&#10;&#10;Description automatically generated">
            <a:extLst>
              <a:ext uri="{FF2B5EF4-FFF2-40B4-BE49-F238E27FC236}">
                <a16:creationId xmlns:a16="http://schemas.microsoft.com/office/drawing/2014/main" id="{6334DA08-0588-A474-7B8C-785DAD161B1B}"/>
              </a:ext>
            </a:extLst>
          </p:cNvPr>
          <p:cNvPicPr>
            <a:picLocks noChangeAspect="1"/>
          </p:cNvPicPr>
          <p:nvPr/>
        </p:nvPicPr>
        <p:blipFill rotWithShape="1">
          <a:blip r:embed="rId6"/>
          <a:srcRect t="4744" r="1" b="4746"/>
          <a:stretch/>
        </p:blipFill>
        <p:spPr>
          <a:xfrm>
            <a:off x="1" y="3106464"/>
            <a:ext cx="6209553" cy="3751536"/>
          </a:xfrm>
          <a:custGeom>
            <a:avLst/>
            <a:gdLst/>
            <a:ahLst/>
            <a:cxnLst/>
            <a:rect l="l" t="t" r="r" b="b"/>
            <a:pathLst>
              <a:path w="6209553" h="3751536">
                <a:moveTo>
                  <a:pt x="0" y="0"/>
                </a:moveTo>
                <a:lnTo>
                  <a:pt x="5776701" y="0"/>
                </a:lnTo>
                <a:lnTo>
                  <a:pt x="4041567" y="3746529"/>
                </a:lnTo>
                <a:lnTo>
                  <a:pt x="6209553" y="3746529"/>
                </a:lnTo>
                <a:lnTo>
                  <a:pt x="6209553" y="3746530"/>
                </a:lnTo>
                <a:lnTo>
                  <a:pt x="1647632" y="3746530"/>
                </a:lnTo>
                <a:lnTo>
                  <a:pt x="1647632" y="3751536"/>
                </a:lnTo>
                <a:lnTo>
                  <a:pt x="0" y="3751536"/>
                </a:lnTo>
                <a:close/>
              </a:path>
            </a:pathLst>
          </a:custGeom>
        </p:spPr>
      </p:pic>
    </p:spTree>
    <p:extLst>
      <p:ext uri="{BB962C8B-B14F-4D97-AF65-F5344CB8AC3E}">
        <p14:creationId xmlns:p14="http://schemas.microsoft.com/office/powerpoint/2010/main" val="182147165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ítulo 1">
            <a:extLst>
              <a:ext uri="{FF2B5EF4-FFF2-40B4-BE49-F238E27FC236}">
                <a16:creationId xmlns:a16="http://schemas.microsoft.com/office/drawing/2014/main" id="{16299A13-A9AD-39CA-A6EA-BA1404DEC689}"/>
              </a:ext>
            </a:extLst>
          </p:cNvPr>
          <p:cNvSpPr txBox="1">
            <a:spLocks/>
          </p:cNvSpPr>
          <p:nvPr/>
        </p:nvSpPr>
        <p:spPr>
          <a:xfrm>
            <a:off x="203197" y="0"/>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pt-PT" dirty="0">
                <a:latin typeface="Franklin Gothic Medium" panose="020B0603020102020204" pitchFamily="34" charset="0"/>
              </a:rPr>
              <a:t>Ciências Visual </a:t>
            </a:r>
            <a:r>
              <a:rPr lang="pt-PT" dirty="0" err="1">
                <a:latin typeface="Franklin Gothic Medium" panose="020B0603020102020204" pitchFamily="34" charset="0"/>
              </a:rPr>
              <a:t>Identity</a:t>
            </a:r>
            <a:endParaRPr lang="pt-PT" dirty="0">
              <a:latin typeface="Franklin Gothic Medium" panose="020B0603020102020204" pitchFamily="34" charset="0"/>
            </a:endParaRPr>
          </a:p>
        </p:txBody>
      </p:sp>
      <p:sp>
        <p:nvSpPr>
          <p:cNvPr id="8" name="Rectangle 2">
            <a:extLst>
              <a:ext uri="{FF2B5EF4-FFF2-40B4-BE49-F238E27FC236}">
                <a16:creationId xmlns:a16="http://schemas.microsoft.com/office/drawing/2014/main" id="{1D8DAC83-8DC9-9105-FDC3-033C227A6000}"/>
              </a:ext>
            </a:extLst>
          </p:cNvPr>
          <p:cNvSpPr>
            <a:spLocks noChangeArrowheads="1"/>
          </p:cNvSpPr>
          <p:nvPr/>
        </p:nvSpPr>
        <p:spPr bwMode="auto">
          <a:xfrm>
            <a:off x="6325034" y="1161591"/>
            <a:ext cx="500699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en-US" altLang="en-US" b="1" dirty="0">
                <a:solidFill>
                  <a:schemeClr val="bg1"/>
                </a:solidFill>
                <a:latin typeface="Helvetica Neue" panose="02000503000000020004" pitchFamily="2" charset="0"/>
              </a:rPr>
              <a:t>Visual Identity and Graphic Standards</a:t>
            </a:r>
            <a:endParaRPr lang="en-US" altLang="en-US" sz="2400" b="1" dirty="0">
              <a:solidFill>
                <a:schemeClr val="bg1"/>
              </a:solidFill>
              <a:latin typeface="Helvetica Neue" panose="02000503000000020004" pitchFamily="2" charset="0"/>
            </a:endParaRPr>
          </a:p>
        </p:txBody>
      </p:sp>
      <p:pic>
        <p:nvPicPr>
          <p:cNvPr id="10" name="Picture 15" descr="A picture containing drawing&#10;&#10;Description automatically generated">
            <a:extLst>
              <a:ext uri="{FF2B5EF4-FFF2-40B4-BE49-F238E27FC236}">
                <a16:creationId xmlns:a16="http://schemas.microsoft.com/office/drawing/2014/main" id="{4E8D3D7D-5B32-0E85-D1C0-94F0BF2343AA}"/>
              </a:ext>
            </a:extLst>
          </p:cNvPr>
          <p:cNvPicPr>
            <a:picLocks noChangeAspect="1"/>
          </p:cNvPicPr>
          <p:nvPr/>
        </p:nvPicPr>
        <p:blipFill>
          <a:blip r:embed="rId3"/>
          <a:stretch>
            <a:fillRect/>
          </a:stretch>
        </p:blipFill>
        <p:spPr>
          <a:xfrm>
            <a:off x="306195" y="1467261"/>
            <a:ext cx="2001988" cy="1059654"/>
          </a:xfrm>
          <a:prstGeom prst="rect">
            <a:avLst/>
          </a:prstGeom>
        </p:spPr>
      </p:pic>
      <p:pic>
        <p:nvPicPr>
          <p:cNvPr id="11" name="Picture 17" descr="A close up of a logo&#10;&#10;Description automatically generated">
            <a:extLst>
              <a:ext uri="{FF2B5EF4-FFF2-40B4-BE49-F238E27FC236}">
                <a16:creationId xmlns:a16="http://schemas.microsoft.com/office/drawing/2014/main" id="{51AEAC6B-6CE1-71E3-615A-5BA8C2BD291C}"/>
              </a:ext>
            </a:extLst>
          </p:cNvPr>
          <p:cNvPicPr>
            <a:picLocks noChangeAspect="1"/>
          </p:cNvPicPr>
          <p:nvPr/>
        </p:nvPicPr>
        <p:blipFill>
          <a:blip r:embed="rId4"/>
          <a:stretch>
            <a:fillRect/>
          </a:stretch>
        </p:blipFill>
        <p:spPr>
          <a:xfrm>
            <a:off x="2590809" y="1386488"/>
            <a:ext cx="1014584" cy="1221201"/>
          </a:xfrm>
          <a:prstGeom prst="rect">
            <a:avLst/>
          </a:prstGeom>
        </p:spPr>
      </p:pic>
      <p:pic>
        <p:nvPicPr>
          <p:cNvPr id="12" name="Picture 8">
            <a:extLst>
              <a:ext uri="{FF2B5EF4-FFF2-40B4-BE49-F238E27FC236}">
                <a16:creationId xmlns:a16="http://schemas.microsoft.com/office/drawing/2014/main" id="{650E7EB1-FEEF-9380-8535-001B74C252C6}"/>
              </a:ext>
            </a:extLst>
          </p:cNvPr>
          <p:cNvPicPr>
            <a:picLocks noChangeAspect="1"/>
          </p:cNvPicPr>
          <p:nvPr/>
        </p:nvPicPr>
        <p:blipFill>
          <a:blip r:embed="rId5"/>
          <a:stretch>
            <a:fillRect/>
          </a:stretch>
        </p:blipFill>
        <p:spPr>
          <a:xfrm>
            <a:off x="7976024" y="4052645"/>
            <a:ext cx="3176772" cy="1786934"/>
          </a:xfrm>
          <a:prstGeom prst="rect">
            <a:avLst/>
          </a:prstGeom>
        </p:spPr>
      </p:pic>
      <p:grpSp>
        <p:nvGrpSpPr>
          <p:cNvPr id="14" name="Group 14">
            <a:extLst>
              <a:ext uri="{FF2B5EF4-FFF2-40B4-BE49-F238E27FC236}">
                <a16:creationId xmlns:a16="http://schemas.microsoft.com/office/drawing/2014/main" id="{F6970D2B-C05B-47AB-2E18-BE6355522959}"/>
              </a:ext>
            </a:extLst>
          </p:cNvPr>
          <p:cNvGrpSpPr/>
          <p:nvPr/>
        </p:nvGrpSpPr>
        <p:grpSpPr>
          <a:xfrm>
            <a:off x="7868206" y="1659728"/>
            <a:ext cx="3502088" cy="1785104"/>
            <a:chOff x="472753" y="3790702"/>
            <a:chExt cx="3502088" cy="1785104"/>
          </a:xfrm>
        </p:grpSpPr>
        <p:sp>
          <p:nvSpPr>
            <p:cNvPr id="15" name="Rectangle 11">
              <a:extLst>
                <a:ext uri="{FF2B5EF4-FFF2-40B4-BE49-F238E27FC236}">
                  <a16:creationId xmlns:a16="http://schemas.microsoft.com/office/drawing/2014/main" id="{69AD74F8-37FC-3D5F-5652-6A6484347967}"/>
                </a:ext>
              </a:extLst>
            </p:cNvPr>
            <p:cNvSpPr/>
            <p:nvPr/>
          </p:nvSpPr>
          <p:spPr>
            <a:xfrm>
              <a:off x="478973" y="3790702"/>
              <a:ext cx="3495868" cy="1785104"/>
            </a:xfrm>
            <a:prstGeom prst="rect">
              <a:avLst/>
            </a:prstGeom>
          </p:spPr>
          <p:txBody>
            <a:bodyPr wrap="square">
              <a:spAutoFit/>
            </a:bodyPr>
            <a:lstStyle/>
            <a:p>
              <a:r>
                <a:rPr lang="en-GB" sz="1000" dirty="0">
                  <a:solidFill>
                    <a:srgbClr val="2E43AF"/>
                  </a:solidFill>
                  <a:latin typeface="Helvetica" pitchFamily="2" charset="0"/>
                </a:rPr>
                <a:t>Mr/Ms X or Y</a:t>
              </a:r>
            </a:p>
            <a:p>
              <a:r>
                <a:rPr lang="en-GB" sz="1000" dirty="0">
                  <a:solidFill>
                    <a:srgbClr val="2E43AF"/>
                  </a:solidFill>
                  <a:latin typeface="Helvetica" pitchFamily="2" charset="0"/>
                </a:rPr>
                <a:t>Professor/Researcher…</a:t>
              </a:r>
            </a:p>
            <a:p>
              <a:r>
                <a:rPr lang="en-GB" sz="1000" dirty="0" err="1">
                  <a:solidFill>
                    <a:srgbClr val="2E43AF"/>
                  </a:solidFill>
                  <a:latin typeface="Helvetica" pitchFamily="2" charset="0"/>
                </a:rPr>
                <a:t>Departament</a:t>
              </a:r>
              <a:r>
                <a:rPr lang="en-GB" sz="1000" dirty="0">
                  <a:solidFill>
                    <a:srgbClr val="2E43AF"/>
                  </a:solidFill>
                  <a:latin typeface="Helvetica" pitchFamily="2" charset="0"/>
                </a:rPr>
                <a:t> / R&amp;D Unit</a:t>
              </a:r>
            </a:p>
            <a:p>
              <a:endParaRPr lang="en-GB" sz="1000" dirty="0">
                <a:solidFill>
                  <a:srgbClr val="2E43AF"/>
                </a:solidFill>
                <a:latin typeface="Helvetica" pitchFamily="2" charset="0"/>
              </a:endParaRPr>
            </a:p>
            <a:p>
              <a:endParaRPr lang="en-GB" sz="1000" dirty="0">
                <a:solidFill>
                  <a:srgbClr val="2E43AF"/>
                </a:solidFill>
                <a:latin typeface="Helvetica" pitchFamily="2" charset="0"/>
              </a:endParaRPr>
            </a:p>
            <a:p>
              <a:endParaRPr lang="en-GB" sz="1000" dirty="0">
                <a:solidFill>
                  <a:srgbClr val="2E43AF"/>
                </a:solidFill>
                <a:latin typeface="Helvetica" pitchFamily="2" charset="0"/>
              </a:endParaRPr>
            </a:p>
            <a:p>
              <a:endParaRPr lang="en-GB" sz="1000" dirty="0">
                <a:solidFill>
                  <a:srgbClr val="2E43AF"/>
                </a:solidFill>
                <a:latin typeface="Helvetica" pitchFamily="2" charset="0"/>
              </a:endParaRPr>
            </a:p>
            <a:p>
              <a:endParaRPr lang="en-GB" sz="1000" dirty="0">
                <a:solidFill>
                  <a:srgbClr val="2E43AF"/>
                </a:solidFill>
                <a:latin typeface="Helvetica" pitchFamily="2" charset="0"/>
              </a:endParaRPr>
            </a:p>
            <a:p>
              <a:r>
                <a:rPr lang="en-GB" sz="1000" dirty="0" err="1">
                  <a:solidFill>
                    <a:srgbClr val="2E43AF"/>
                  </a:solidFill>
                  <a:latin typeface="Helvetica" pitchFamily="2" charset="0"/>
                </a:rPr>
                <a:t>Faculdade</a:t>
              </a:r>
              <a:r>
                <a:rPr lang="en-GB" sz="1000" dirty="0">
                  <a:solidFill>
                    <a:srgbClr val="2E43AF"/>
                  </a:solidFill>
                  <a:latin typeface="Helvetica" pitchFamily="2" charset="0"/>
                </a:rPr>
                <a:t> de </a:t>
              </a:r>
              <a:r>
                <a:rPr lang="en-GB" sz="1000" dirty="0" err="1">
                  <a:solidFill>
                    <a:srgbClr val="2E43AF"/>
                  </a:solidFill>
                  <a:latin typeface="Helvetica" pitchFamily="2" charset="0"/>
                </a:rPr>
                <a:t>Ciências</a:t>
              </a:r>
              <a:r>
                <a:rPr lang="en-GB" sz="1000" dirty="0">
                  <a:solidFill>
                    <a:srgbClr val="2E43AF"/>
                  </a:solidFill>
                  <a:latin typeface="Helvetica" pitchFamily="2" charset="0"/>
                </a:rPr>
                <a:t> da </a:t>
              </a:r>
              <a:r>
                <a:rPr lang="en-GB" sz="1000" dirty="0" err="1">
                  <a:solidFill>
                    <a:srgbClr val="2E43AF"/>
                  </a:solidFill>
                  <a:latin typeface="Helvetica" pitchFamily="2" charset="0"/>
                </a:rPr>
                <a:t>Universidade</a:t>
              </a:r>
              <a:r>
                <a:rPr lang="en-GB" sz="1000" dirty="0">
                  <a:solidFill>
                    <a:srgbClr val="2E43AF"/>
                  </a:solidFill>
                  <a:latin typeface="Helvetica" pitchFamily="2" charset="0"/>
                </a:rPr>
                <a:t> de </a:t>
              </a:r>
              <a:r>
                <a:rPr lang="en-GB" sz="1000" dirty="0" err="1">
                  <a:solidFill>
                    <a:srgbClr val="2E43AF"/>
                  </a:solidFill>
                  <a:latin typeface="Helvetica" pitchFamily="2" charset="0"/>
                </a:rPr>
                <a:t>Lisboa</a:t>
              </a:r>
              <a:endParaRPr lang="en-GB" sz="1000" dirty="0">
                <a:solidFill>
                  <a:srgbClr val="2E43AF"/>
                </a:solidFill>
                <a:latin typeface="Helvetica" pitchFamily="2" charset="0"/>
              </a:endParaRPr>
            </a:p>
            <a:p>
              <a:r>
                <a:rPr lang="en-GB" sz="1000" dirty="0">
                  <a:solidFill>
                    <a:srgbClr val="2E43AF"/>
                  </a:solidFill>
                  <a:latin typeface="Helvetica" pitchFamily="2" charset="0"/>
                </a:rPr>
                <a:t>Campo Grande 1749-016 </a:t>
              </a:r>
              <a:r>
                <a:rPr lang="en-GB" sz="1000" dirty="0" err="1">
                  <a:solidFill>
                    <a:srgbClr val="2E43AF"/>
                  </a:solidFill>
                  <a:latin typeface="Helvetica" pitchFamily="2" charset="0"/>
                </a:rPr>
                <a:t>Lisboa</a:t>
              </a:r>
              <a:r>
                <a:rPr lang="en-GB" sz="1000" dirty="0">
                  <a:solidFill>
                    <a:srgbClr val="2E43AF"/>
                  </a:solidFill>
                  <a:latin typeface="Helvetica" pitchFamily="2" charset="0"/>
                </a:rPr>
                <a:t> · Portugal</a:t>
              </a:r>
            </a:p>
            <a:p>
              <a:r>
                <a:rPr lang="en-GB" sz="1000" dirty="0">
                  <a:solidFill>
                    <a:srgbClr val="2E43AF"/>
                  </a:solidFill>
                  <a:latin typeface="Helvetica" pitchFamily="2" charset="0"/>
                </a:rPr>
                <a:t>T (+351) 217 500 000 • Ext. ????? </a:t>
              </a:r>
              <a:r>
                <a:rPr lang="en-GB" sz="1000" dirty="0" err="1">
                  <a:solidFill>
                    <a:srgbClr val="032E9D"/>
                  </a:solidFill>
                  <a:latin typeface="Helvetica" pitchFamily="2" charset="0"/>
                </a:rPr>
                <a:t>www.ciencias.ulisboa.pt</a:t>
              </a:r>
              <a:endParaRPr lang="en-GB" sz="1000" dirty="0">
                <a:solidFill>
                  <a:srgbClr val="032E9D"/>
                </a:solidFill>
                <a:effectLst/>
                <a:latin typeface="Helvetica" pitchFamily="2" charset="0"/>
              </a:endParaRPr>
            </a:p>
          </p:txBody>
        </p:sp>
        <p:pic>
          <p:nvPicPr>
            <p:cNvPr id="16" name="Picture 12" descr="A close up of a logo&#10;&#10;Description automatically generated">
              <a:extLst>
                <a:ext uri="{FF2B5EF4-FFF2-40B4-BE49-F238E27FC236}">
                  <a16:creationId xmlns:a16="http://schemas.microsoft.com/office/drawing/2014/main" id="{DB8414DC-DE82-82AB-8914-9EB047A70DB8}"/>
                </a:ext>
              </a:extLst>
            </p:cNvPr>
            <p:cNvPicPr>
              <a:picLocks noChangeAspect="1"/>
            </p:cNvPicPr>
            <p:nvPr/>
          </p:nvPicPr>
          <p:blipFill>
            <a:blip r:embed="rId4"/>
            <a:stretch>
              <a:fillRect/>
            </a:stretch>
          </p:blipFill>
          <p:spPr>
            <a:xfrm>
              <a:off x="472753" y="4269710"/>
              <a:ext cx="682949" cy="822029"/>
            </a:xfrm>
            <a:prstGeom prst="rect">
              <a:avLst/>
            </a:prstGeom>
          </p:spPr>
        </p:pic>
      </p:grpSp>
      <p:sp>
        <p:nvSpPr>
          <p:cNvPr id="19" name="CaixaDeTexto 18">
            <a:extLst>
              <a:ext uri="{FF2B5EF4-FFF2-40B4-BE49-F238E27FC236}">
                <a16:creationId xmlns:a16="http://schemas.microsoft.com/office/drawing/2014/main" id="{1D59E13D-CA66-C472-20EF-D892057CE1AE}"/>
              </a:ext>
            </a:extLst>
          </p:cNvPr>
          <p:cNvSpPr txBox="1"/>
          <p:nvPr/>
        </p:nvSpPr>
        <p:spPr>
          <a:xfrm>
            <a:off x="7868206" y="916099"/>
            <a:ext cx="5456273" cy="492443"/>
          </a:xfrm>
          <a:prstGeom prst="rect">
            <a:avLst/>
          </a:prstGeom>
          <a:noFill/>
        </p:spPr>
        <p:txBody>
          <a:bodyPr wrap="square" rtlCol="0">
            <a:spAutoFit/>
          </a:bodyPr>
          <a:lstStyle/>
          <a:p>
            <a:r>
              <a:rPr lang="pt-PT" sz="2600" b="1" dirty="0">
                <a:latin typeface="Franklin Gothic Medium" panose="020B0603020102020204" pitchFamily="34" charset="0"/>
              </a:rPr>
              <a:t>E-mail </a:t>
            </a:r>
            <a:r>
              <a:rPr lang="pt-PT" sz="2600" b="1" dirty="0" err="1">
                <a:latin typeface="Franklin Gothic Medium" panose="020B0603020102020204" pitchFamily="34" charset="0"/>
              </a:rPr>
              <a:t>signatures</a:t>
            </a:r>
            <a:endParaRPr lang="pt-PT" sz="2600" dirty="0">
              <a:latin typeface="Franklin Gothic Medium" panose="020B0603020102020204" pitchFamily="34" charset="0"/>
            </a:endParaRPr>
          </a:p>
        </p:txBody>
      </p:sp>
      <p:pic>
        <p:nvPicPr>
          <p:cNvPr id="3074" name="Picture 2" descr="Versão azul horizontal - com assinatura">
            <a:extLst>
              <a:ext uri="{FF2B5EF4-FFF2-40B4-BE49-F238E27FC236}">
                <a16:creationId xmlns:a16="http://schemas.microsoft.com/office/drawing/2014/main" id="{8C1B9057-7CAF-D1C3-1679-2FEF02A3DCA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084171" y="1599778"/>
            <a:ext cx="2571532" cy="730610"/>
          </a:xfrm>
          <a:prstGeom prst="rect">
            <a:avLst/>
          </a:prstGeom>
          <a:noFill/>
          <a:extLst>
            <a:ext uri="{909E8E84-426E-40DD-AFC4-6F175D3DCCD1}">
              <a14:hiddenFill xmlns:a14="http://schemas.microsoft.com/office/drawing/2010/main">
                <a:solidFill>
                  <a:srgbClr val="FFFFFF"/>
                </a:solidFill>
              </a14:hiddenFill>
            </a:ext>
          </a:extLst>
        </p:spPr>
      </p:pic>
      <p:pic>
        <p:nvPicPr>
          <p:cNvPr id="20" name="Marcador de Posição de Conteúdo 5">
            <a:extLst>
              <a:ext uri="{FF2B5EF4-FFF2-40B4-BE49-F238E27FC236}">
                <a16:creationId xmlns:a16="http://schemas.microsoft.com/office/drawing/2014/main" id="{1F99B8CA-3CBC-02E9-0A9D-025C4A8C3A08}"/>
              </a:ext>
            </a:extLst>
          </p:cNvPr>
          <p:cNvPicPr>
            <a:picLocks noGrp="1" noChangeAspect="1"/>
          </p:cNvPicPr>
          <p:nvPr>
            <p:ph idx="1"/>
          </p:nvPr>
        </p:nvPicPr>
        <p:blipFill>
          <a:blip r:embed="rId7"/>
          <a:stretch>
            <a:fillRect/>
          </a:stretch>
        </p:blipFill>
        <p:spPr>
          <a:xfrm>
            <a:off x="4314977" y="3935315"/>
            <a:ext cx="2247900" cy="2120900"/>
          </a:xfrm>
        </p:spPr>
      </p:pic>
      <p:sp>
        <p:nvSpPr>
          <p:cNvPr id="21" name="CaixaDeTexto 20">
            <a:extLst>
              <a:ext uri="{FF2B5EF4-FFF2-40B4-BE49-F238E27FC236}">
                <a16:creationId xmlns:a16="http://schemas.microsoft.com/office/drawing/2014/main" id="{7489C4C4-2906-3000-72ED-43649916B89C}"/>
              </a:ext>
            </a:extLst>
          </p:cNvPr>
          <p:cNvSpPr txBox="1"/>
          <p:nvPr/>
        </p:nvSpPr>
        <p:spPr>
          <a:xfrm>
            <a:off x="306195" y="4149380"/>
            <a:ext cx="4380863" cy="1692771"/>
          </a:xfrm>
          <a:prstGeom prst="rect">
            <a:avLst/>
          </a:prstGeom>
          <a:noFill/>
        </p:spPr>
        <p:txBody>
          <a:bodyPr wrap="square" rtlCol="0">
            <a:spAutoFit/>
          </a:bodyPr>
          <a:lstStyle/>
          <a:p>
            <a:r>
              <a:rPr lang="pt-PT" sz="2600" dirty="0" err="1">
                <a:latin typeface="Franklin Gothic Medium" panose="020B0603020102020204" pitchFamily="34" charset="0"/>
              </a:rPr>
              <a:t>Find</a:t>
            </a:r>
            <a:r>
              <a:rPr lang="pt-PT" sz="2600" dirty="0">
                <a:latin typeface="Franklin Gothic Medium" panose="020B0603020102020204" pitchFamily="34" charset="0"/>
              </a:rPr>
              <a:t> </a:t>
            </a:r>
            <a:r>
              <a:rPr lang="pt-PT" sz="2600" dirty="0" err="1">
                <a:latin typeface="Franklin Gothic Medium" panose="020B0603020102020204" pitchFamily="34" charset="0"/>
              </a:rPr>
              <a:t>our</a:t>
            </a:r>
            <a:r>
              <a:rPr lang="pt-PT" sz="2600" dirty="0">
                <a:latin typeface="Franklin Gothic Medium" panose="020B0603020102020204" pitchFamily="34" charset="0"/>
              </a:rPr>
              <a:t> </a:t>
            </a:r>
            <a:r>
              <a:rPr lang="pt-PT" sz="2600" b="1" dirty="0">
                <a:latin typeface="Franklin Gothic Medium" panose="020B0603020102020204" pitchFamily="34" charset="0"/>
              </a:rPr>
              <a:t>Visual </a:t>
            </a:r>
            <a:r>
              <a:rPr lang="pt-PT" sz="2600" b="1" dirty="0" err="1">
                <a:latin typeface="Franklin Gothic Medium" panose="020B0603020102020204" pitchFamily="34" charset="0"/>
              </a:rPr>
              <a:t>Identity</a:t>
            </a:r>
            <a:r>
              <a:rPr lang="pt-PT" sz="2600" b="1" dirty="0">
                <a:latin typeface="Franklin Gothic Medium" panose="020B0603020102020204" pitchFamily="34" charset="0"/>
              </a:rPr>
              <a:t> &amp; </a:t>
            </a:r>
            <a:r>
              <a:rPr lang="pt-PT" sz="2600" b="1" dirty="0" err="1">
                <a:latin typeface="Franklin Gothic Medium" panose="020B0603020102020204" pitchFamily="34" charset="0"/>
              </a:rPr>
              <a:t>Graphics</a:t>
            </a:r>
            <a:r>
              <a:rPr lang="pt-PT" sz="2600" b="1" dirty="0">
                <a:latin typeface="Franklin Gothic Medium" panose="020B0603020102020204" pitchFamily="34" charset="0"/>
              </a:rPr>
              <a:t> Standards HERE</a:t>
            </a:r>
            <a:r>
              <a:rPr lang="pt-PT" sz="2600" dirty="0">
                <a:latin typeface="Franklin Gothic Medium" panose="020B0603020102020204" pitchFamily="34" charset="0"/>
              </a:rPr>
              <a:t>, </a:t>
            </a:r>
            <a:r>
              <a:rPr lang="pt-PT" sz="2600" dirty="0" err="1">
                <a:latin typeface="Franklin Gothic Medium" panose="020B0603020102020204" pitchFamily="34" charset="0"/>
              </a:rPr>
              <a:t>after</a:t>
            </a:r>
            <a:r>
              <a:rPr lang="pt-PT" sz="2600" dirty="0">
                <a:latin typeface="Franklin Gothic Medium" panose="020B0603020102020204" pitchFamily="34" charset="0"/>
              </a:rPr>
              <a:t> </a:t>
            </a:r>
            <a:r>
              <a:rPr lang="pt-PT" sz="2600" dirty="0" err="1">
                <a:latin typeface="Franklin Gothic Medium" panose="020B0603020102020204" pitchFamily="34" charset="0"/>
              </a:rPr>
              <a:t>logging</a:t>
            </a:r>
            <a:r>
              <a:rPr lang="pt-PT" sz="2600" dirty="0">
                <a:latin typeface="Franklin Gothic Medium" panose="020B0603020102020204" pitchFamily="34" charset="0"/>
              </a:rPr>
              <a:t> in </a:t>
            </a:r>
            <a:r>
              <a:rPr lang="pt-PT" sz="2600" dirty="0" err="1">
                <a:latin typeface="Franklin Gothic Medium" panose="020B0603020102020204" pitchFamily="34" charset="0"/>
              </a:rPr>
              <a:t>at</a:t>
            </a:r>
            <a:r>
              <a:rPr lang="pt-PT" sz="2600" dirty="0">
                <a:latin typeface="Franklin Gothic Medium" panose="020B0603020102020204" pitchFamily="34" charset="0"/>
              </a:rPr>
              <a:t> </a:t>
            </a:r>
            <a:br>
              <a:rPr lang="pt-PT" sz="2600" dirty="0">
                <a:latin typeface="Franklin Gothic Medium" panose="020B0603020102020204" pitchFamily="34" charset="0"/>
              </a:rPr>
            </a:br>
            <a:r>
              <a:rPr lang="pt-PT" sz="2600" dirty="0">
                <a:latin typeface="Franklin Gothic Medium" panose="020B0603020102020204" pitchFamily="34" charset="0"/>
              </a:rPr>
              <a:t>Ciências </a:t>
            </a:r>
            <a:r>
              <a:rPr lang="pt-PT" sz="2600" dirty="0" err="1">
                <a:latin typeface="Franklin Gothic Medium" panose="020B0603020102020204" pitchFamily="34" charset="0"/>
              </a:rPr>
              <a:t>ULisboa</a:t>
            </a:r>
            <a:r>
              <a:rPr lang="pt-PT" sz="2600" dirty="0">
                <a:latin typeface="Franklin Gothic Medium" panose="020B0603020102020204" pitchFamily="34" charset="0"/>
              </a:rPr>
              <a:t> website:</a:t>
            </a:r>
          </a:p>
        </p:txBody>
      </p:sp>
      <p:sp>
        <p:nvSpPr>
          <p:cNvPr id="22" name="Retângulo 21">
            <a:extLst>
              <a:ext uri="{FF2B5EF4-FFF2-40B4-BE49-F238E27FC236}">
                <a16:creationId xmlns:a16="http://schemas.microsoft.com/office/drawing/2014/main" id="{D4328D8E-229F-F9A6-68F8-84CCA28957DB}"/>
              </a:ext>
            </a:extLst>
          </p:cNvPr>
          <p:cNvSpPr/>
          <p:nvPr/>
        </p:nvSpPr>
        <p:spPr>
          <a:xfrm>
            <a:off x="306195" y="1386488"/>
            <a:ext cx="7022452" cy="1423947"/>
          </a:xfrm>
          <a:prstGeom prst="rect">
            <a:avLst/>
          </a:prstGeom>
          <a:solidFill>
            <a:schemeClr val="bg1">
              <a:alpha val="7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PT"/>
          </a:p>
        </p:txBody>
      </p:sp>
    </p:spTree>
    <p:extLst>
      <p:ext uri="{BB962C8B-B14F-4D97-AF65-F5344CB8AC3E}">
        <p14:creationId xmlns:p14="http://schemas.microsoft.com/office/powerpoint/2010/main" val="37356062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1" grpId="0"/>
      <p:bldP spid="2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icture 5" descr="A group of people in a room&#10;&#10;Description automatically generated">
            <a:extLst>
              <a:ext uri="{FF2B5EF4-FFF2-40B4-BE49-F238E27FC236}">
                <a16:creationId xmlns:a16="http://schemas.microsoft.com/office/drawing/2014/main" id="{18B64B58-0CBB-4D22-4102-67E19935CD51}"/>
              </a:ext>
            </a:extLst>
          </p:cNvPr>
          <p:cNvPicPr>
            <a:picLocks noChangeAspect="1"/>
          </p:cNvPicPr>
          <p:nvPr/>
        </p:nvPicPr>
        <p:blipFill rotWithShape="1">
          <a:blip r:embed="rId3"/>
          <a:srcRect r="1" b="26153"/>
          <a:stretch/>
        </p:blipFill>
        <p:spPr>
          <a:xfrm>
            <a:off x="196850" y="173518"/>
            <a:ext cx="11798300" cy="6512763"/>
          </a:xfrm>
          <a:prstGeom prst="rect">
            <a:avLst/>
          </a:prstGeom>
        </p:spPr>
      </p:pic>
    </p:spTree>
    <p:extLst>
      <p:ext uri="{BB962C8B-B14F-4D97-AF65-F5344CB8AC3E}">
        <p14:creationId xmlns:p14="http://schemas.microsoft.com/office/powerpoint/2010/main" val="16323728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5" descr="A group of people in a room&#10;&#10;Description automatically generated">
            <a:extLst>
              <a:ext uri="{FF2B5EF4-FFF2-40B4-BE49-F238E27FC236}">
                <a16:creationId xmlns:a16="http://schemas.microsoft.com/office/drawing/2014/main" id="{EAE7F437-2746-2467-03CB-E6D420DC0E84}"/>
              </a:ext>
            </a:extLst>
          </p:cNvPr>
          <p:cNvPicPr>
            <a:picLocks noChangeAspect="1"/>
          </p:cNvPicPr>
          <p:nvPr/>
        </p:nvPicPr>
        <p:blipFill rotWithShape="1">
          <a:blip r:embed="rId3"/>
          <a:srcRect r="1" b="26153"/>
          <a:stretch/>
        </p:blipFill>
        <p:spPr>
          <a:xfrm>
            <a:off x="196850" y="173518"/>
            <a:ext cx="11798300" cy="6512763"/>
          </a:xfrm>
          <a:prstGeom prst="rect">
            <a:avLst/>
          </a:prstGeom>
        </p:spPr>
      </p:pic>
      <p:sp>
        <p:nvSpPr>
          <p:cNvPr id="5" name="Retângulo 4">
            <a:extLst>
              <a:ext uri="{FF2B5EF4-FFF2-40B4-BE49-F238E27FC236}">
                <a16:creationId xmlns:a16="http://schemas.microsoft.com/office/drawing/2014/main" id="{E661858B-8187-8642-7361-6B644F909E9E}"/>
              </a:ext>
            </a:extLst>
          </p:cNvPr>
          <p:cNvSpPr/>
          <p:nvPr/>
        </p:nvSpPr>
        <p:spPr>
          <a:xfrm>
            <a:off x="0" y="0"/>
            <a:ext cx="12192000" cy="6858000"/>
          </a:xfrm>
          <a:prstGeom prst="rect">
            <a:avLst/>
          </a:prstGeom>
          <a:solidFill>
            <a:schemeClr val="bg1">
              <a:alpha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6" name="Título 1">
            <a:extLst>
              <a:ext uri="{FF2B5EF4-FFF2-40B4-BE49-F238E27FC236}">
                <a16:creationId xmlns:a16="http://schemas.microsoft.com/office/drawing/2014/main" id="{D5BDE059-A2DC-28C8-3E6F-42B70F820671}"/>
              </a:ext>
            </a:extLst>
          </p:cNvPr>
          <p:cNvSpPr>
            <a:spLocks noGrp="1"/>
          </p:cNvSpPr>
          <p:nvPr>
            <p:ph type="title"/>
          </p:nvPr>
        </p:nvSpPr>
        <p:spPr>
          <a:xfrm>
            <a:off x="203197" y="0"/>
            <a:ext cx="10515600" cy="1325563"/>
          </a:xfrm>
        </p:spPr>
        <p:txBody>
          <a:bodyPr/>
          <a:lstStyle/>
          <a:p>
            <a:r>
              <a:rPr lang="pt-PT" dirty="0" err="1">
                <a:latin typeface="Franklin Gothic Medium" panose="020B0603020102020204" pitchFamily="34" charset="0"/>
              </a:rPr>
              <a:t>Where</a:t>
            </a:r>
            <a:r>
              <a:rPr lang="pt-PT" dirty="0">
                <a:latin typeface="Franklin Gothic Medium" panose="020B0603020102020204" pitchFamily="34" charset="0"/>
              </a:rPr>
              <a:t>: </a:t>
            </a:r>
            <a:r>
              <a:rPr lang="pt-PT" dirty="0" err="1">
                <a:latin typeface="Franklin Gothic Medium" panose="020B0603020102020204" pitchFamily="34" charset="0"/>
              </a:rPr>
              <a:t>news</a:t>
            </a:r>
            <a:r>
              <a:rPr lang="pt-PT" dirty="0">
                <a:latin typeface="Franklin Gothic Medium" panose="020B0603020102020204" pitchFamily="34" charset="0"/>
              </a:rPr>
              <a:t>, newsletter &amp; social media</a:t>
            </a:r>
          </a:p>
        </p:txBody>
      </p:sp>
      <p:sp>
        <p:nvSpPr>
          <p:cNvPr id="7" name="CaixaDeTexto 6">
            <a:extLst>
              <a:ext uri="{FF2B5EF4-FFF2-40B4-BE49-F238E27FC236}">
                <a16:creationId xmlns:a16="http://schemas.microsoft.com/office/drawing/2014/main" id="{DDF7D845-40FB-AEA3-365E-4CCC05F84485}"/>
              </a:ext>
            </a:extLst>
          </p:cNvPr>
          <p:cNvSpPr txBox="1"/>
          <p:nvPr/>
        </p:nvSpPr>
        <p:spPr>
          <a:xfrm>
            <a:off x="349103" y="1137329"/>
            <a:ext cx="3409609" cy="492443"/>
          </a:xfrm>
          <a:prstGeom prst="rect">
            <a:avLst/>
          </a:prstGeom>
          <a:noFill/>
        </p:spPr>
        <p:txBody>
          <a:bodyPr wrap="square" rtlCol="0">
            <a:spAutoFit/>
          </a:bodyPr>
          <a:lstStyle/>
          <a:p>
            <a:r>
              <a:rPr lang="pt-PT" sz="2600" dirty="0">
                <a:latin typeface="Franklin Gothic Medium" panose="020B0603020102020204" pitchFamily="34" charset="0"/>
              </a:rPr>
              <a:t>In 2022:</a:t>
            </a:r>
          </a:p>
        </p:txBody>
      </p:sp>
      <p:sp>
        <p:nvSpPr>
          <p:cNvPr id="8" name="CaixaDeTexto 7">
            <a:extLst>
              <a:ext uri="{FF2B5EF4-FFF2-40B4-BE49-F238E27FC236}">
                <a16:creationId xmlns:a16="http://schemas.microsoft.com/office/drawing/2014/main" id="{3FCAA479-12DA-1017-B3D9-9FF956BF4F3D}"/>
              </a:ext>
            </a:extLst>
          </p:cNvPr>
          <p:cNvSpPr txBox="1"/>
          <p:nvPr/>
        </p:nvSpPr>
        <p:spPr>
          <a:xfrm>
            <a:off x="349103" y="2313545"/>
            <a:ext cx="5456273" cy="492443"/>
          </a:xfrm>
          <a:prstGeom prst="rect">
            <a:avLst/>
          </a:prstGeom>
          <a:noFill/>
        </p:spPr>
        <p:txBody>
          <a:bodyPr wrap="square" rtlCol="0">
            <a:spAutoFit/>
          </a:bodyPr>
          <a:lstStyle/>
          <a:p>
            <a:r>
              <a:rPr lang="pt-PT" sz="2600" b="1" dirty="0">
                <a:latin typeface="Franklin Gothic Medium" panose="020B0603020102020204" pitchFamily="34" charset="0"/>
              </a:rPr>
              <a:t>154 </a:t>
            </a:r>
            <a:r>
              <a:rPr lang="pt-PT" sz="2600" b="1" dirty="0" err="1">
                <a:latin typeface="Franklin Gothic Medium" panose="020B0603020102020204" pitchFamily="34" charset="0"/>
              </a:rPr>
              <a:t>journalistic</a:t>
            </a:r>
            <a:r>
              <a:rPr lang="pt-PT" sz="2600" b="1" dirty="0">
                <a:latin typeface="Franklin Gothic Medium" panose="020B0603020102020204" pitchFamily="34" charset="0"/>
              </a:rPr>
              <a:t> </a:t>
            </a:r>
            <a:r>
              <a:rPr lang="pt-PT" sz="2600" b="1" dirty="0" err="1">
                <a:latin typeface="Franklin Gothic Medium" panose="020B0603020102020204" pitchFamily="34" charset="0"/>
              </a:rPr>
              <a:t>genres</a:t>
            </a:r>
            <a:r>
              <a:rPr lang="pt-PT" sz="2600" dirty="0">
                <a:latin typeface="Franklin Gothic Medium" panose="020B0603020102020204" pitchFamily="34" charset="0"/>
              </a:rPr>
              <a:t> </a:t>
            </a:r>
            <a:r>
              <a:rPr lang="pt-PT" sz="2600" dirty="0" err="1">
                <a:latin typeface="Franklin Gothic Medium" panose="020B0603020102020204" pitchFamily="34" charset="0"/>
              </a:rPr>
              <a:t>published</a:t>
            </a:r>
            <a:endParaRPr lang="pt-PT" sz="2600" dirty="0">
              <a:latin typeface="Franklin Gothic Medium" panose="020B0603020102020204" pitchFamily="34" charset="0"/>
            </a:endParaRPr>
          </a:p>
        </p:txBody>
      </p:sp>
      <p:sp>
        <p:nvSpPr>
          <p:cNvPr id="9" name="CaixaDeTexto 8">
            <a:extLst>
              <a:ext uri="{FF2B5EF4-FFF2-40B4-BE49-F238E27FC236}">
                <a16:creationId xmlns:a16="http://schemas.microsoft.com/office/drawing/2014/main" id="{26C4B740-3B22-6842-3FD2-2E64DBA15F55}"/>
              </a:ext>
            </a:extLst>
          </p:cNvPr>
          <p:cNvSpPr txBox="1"/>
          <p:nvPr/>
        </p:nvSpPr>
        <p:spPr>
          <a:xfrm>
            <a:off x="349102" y="2874195"/>
            <a:ext cx="5456273" cy="492443"/>
          </a:xfrm>
          <a:prstGeom prst="rect">
            <a:avLst/>
          </a:prstGeom>
          <a:noFill/>
        </p:spPr>
        <p:txBody>
          <a:bodyPr wrap="square" rtlCol="0">
            <a:spAutoFit/>
          </a:bodyPr>
          <a:lstStyle/>
          <a:p>
            <a:r>
              <a:rPr lang="pt-PT" sz="2600" b="1" dirty="0">
                <a:latin typeface="Franklin Gothic Medium" panose="020B0603020102020204" pitchFamily="34" charset="0"/>
              </a:rPr>
              <a:t>31 </a:t>
            </a:r>
            <a:r>
              <a:rPr lang="pt-PT" sz="2600" b="1" dirty="0" err="1">
                <a:latin typeface="Franklin Gothic Medium" panose="020B0603020102020204" pitchFamily="34" charset="0"/>
              </a:rPr>
              <a:t>press</a:t>
            </a:r>
            <a:r>
              <a:rPr lang="pt-PT" sz="2600" b="1" dirty="0">
                <a:latin typeface="Franklin Gothic Medium" panose="020B0603020102020204" pitchFamily="34" charset="0"/>
              </a:rPr>
              <a:t> </a:t>
            </a:r>
            <a:r>
              <a:rPr lang="pt-PT" sz="2600" b="1" dirty="0" err="1">
                <a:latin typeface="Franklin Gothic Medium" panose="020B0603020102020204" pitchFamily="34" charset="0"/>
              </a:rPr>
              <a:t>releases</a:t>
            </a:r>
            <a:r>
              <a:rPr lang="pt-PT" sz="2600" dirty="0">
                <a:latin typeface="Franklin Gothic Medium" panose="020B0603020102020204" pitchFamily="34" charset="0"/>
              </a:rPr>
              <a:t> </a:t>
            </a:r>
            <a:r>
              <a:rPr lang="pt-PT" sz="2600" dirty="0" err="1">
                <a:latin typeface="Franklin Gothic Medium" panose="020B0603020102020204" pitchFamily="34" charset="0"/>
              </a:rPr>
              <a:t>sent</a:t>
            </a:r>
            <a:r>
              <a:rPr lang="pt-PT" sz="2600" dirty="0">
                <a:latin typeface="Franklin Gothic Medium" panose="020B0603020102020204" pitchFamily="34" charset="0"/>
              </a:rPr>
              <a:t> to </a:t>
            </a:r>
            <a:r>
              <a:rPr lang="pt-PT" sz="2600" dirty="0" err="1">
                <a:latin typeface="Franklin Gothic Medium" panose="020B0603020102020204" pitchFamily="34" charset="0"/>
              </a:rPr>
              <a:t>the</a:t>
            </a:r>
            <a:r>
              <a:rPr lang="pt-PT" sz="2600" dirty="0">
                <a:latin typeface="Franklin Gothic Medium" panose="020B0603020102020204" pitchFamily="34" charset="0"/>
              </a:rPr>
              <a:t> media</a:t>
            </a:r>
          </a:p>
        </p:txBody>
      </p:sp>
      <p:sp>
        <p:nvSpPr>
          <p:cNvPr id="10" name="CaixaDeTexto 9">
            <a:extLst>
              <a:ext uri="{FF2B5EF4-FFF2-40B4-BE49-F238E27FC236}">
                <a16:creationId xmlns:a16="http://schemas.microsoft.com/office/drawing/2014/main" id="{691A94BE-87DE-E25E-EF65-574B1A9541E4}"/>
              </a:ext>
            </a:extLst>
          </p:cNvPr>
          <p:cNvSpPr txBox="1"/>
          <p:nvPr/>
        </p:nvSpPr>
        <p:spPr>
          <a:xfrm>
            <a:off x="349102" y="3491363"/>
            <a:ext cx="5456273" cy="492443"/>
          </a:xfrm>
          <a:prstGeom prst="rect">
            <a:avLst/>
          </a:prstGeom>
          <a:noFill/>
        </p:spPr>
        <p:txBody>
          <a:bodyPr wrap="square" rtlCol="0">
            <a:spAutoFit/>
          </a:bodyPr>
          <a:lstStyle/>
          <a:p>
            <a:r>
              <a:rPr lang="pt-PT" sz="2600" b="1" dirty="0">
                <a:latin typeface="Franklin Gothic Medium" panose="020B0603020102020204" pitchFamily="34" charset="0"/>
              </a:rPr>
              <a:t>52</a:t>
            </a:r>
            <a:r>
              <a:rPr lang="pt-PT" sz="2600" dirty="0">
                <a:latin typeface="Franklin Gothic Medium" panose="020B0603020102020204" pitchFamily="34" charset="0"/>
              </a:rPr>
              <a:t> </a:t>
            </a:r>
            <a:r>
              <a:rPr lang="pt-PT" sz="2600" dirty="0" err="1">
                <a:latin typeface="Franklin Gothic Medium" panose="020B0603020102020204" pitchFamily="34" charset="0"/>
              </a:rPr>
              <a:t>issues</a:t>
            </a:r>
            <a:r>
              <a:rPr lang="pt-PT" sz="2600" dirty="0">
                <a:latin typeface="Franklin Gothic Medium" panose="020B0603020102020204" pitchFamily="34" charset="0"/>
              </a:rPr>
              <a:t> </a:t>
            </a:r>
            <a:r>
              <a:rPr lang="pt-PT" sz="2600" dirty="0" err="1">
                <a:latin typeface="Franklin Gothic Medium" panose="020B0603020102020204" pitchFamily="34" charset="0"/>
              </a:rPr>
              <a:t>of</a:t>
            </a:r>
            <a:r>
              <a:rPr lang="pt-PT" sz="2600" dirty="0">
                <a:latin typeface="Franklin Gothic Medium" panose="020B0603020102020204" pitchFamily="34" charset="0"/>
              </a:rPr>
              <a:t> </a:t>
            </a:r>
            <a:r>
              <a:rPr lang="pt-PT" sz="2600" dirty="0" err="1">
                <a:latin typeface="Franklin Gothic Medium" panose="020B0603020102020204" pitchFamily="34" charset="0"/>
              </a:rPr>
              <a:t>our</a:t>
            </a:r>
            <a:r>
              <a:rPr lang="pt-PT" sz="2600" dirty="0">
                <a:latin typeface="Franklin Gothic Medium" panose="020B0603020102020204" pitchFamily="34" charset="0"/>
              </a:rPr>
              <a:t> </a:t>
            </a:r>
            <a:r>
              <a:rPr lang="pt-PT" sz="2600" b="1" dirty="0">
                <a:latin typeface="Franklin Gothic Medium" panose="020B0603020102020204" pitchFamily="34" charset="0"/>
              </a:rPr>
              <a:t>newsletter</a:t>
            </a:r>
            <a:r>
              <a:rPr lang="pt-PT" sz="2600" dirty="0">
                <a:latin typeface="Franklin Gothic Medium" panose="020B0603020102020204" pitchFamily="34" charset="0"/>
              </a:rPr>
              <a:t> </a:t>
            </a:r>
            <a:r>
              <a:rPr lang="pt-PT" sz="2600" dirty="0" err="1">
                <a:latin typeface="Franklin Gothic Medium" panose="020B0603020102020204" pitchFamily="34" charset="0"/>
              </a:rPr>
              <a:t>sent</a:t>
            </a:r>
            <a:endParaRPr lang="pt-PT" sz="2600" dirty="0">
              <a:latin typeface="Franklin Gothic Medium" panose="020B0603020102020204" pitchFamily="34" charset="0"/>
            </a:endParaRPr>
          </a:p>
        </p:txBody>
      </p:sp>
      <p:pic>
        <p:nvPicPr>
          <p:cNvPr id="15" name="Picture 2" descr="Goldschmidt press release on EurekAlert! — PowerGeolab">
            <a:extLst>
              <a:ext uri="{FF2B5EF4-FFF2-40B4-BE49-F238E27FC236}">
                <a16:creationId xmlns:a16="http://schemas.microsoft.com/office/drawing/2014/main" id="{377D0A3B-E63C-8FDC-8FEA-7C2CF75B586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97473" y="2058706"/>
            <a:ext cx="5016066" cy="1305296"/>
          </a:xfrm>
          <a:prstGeom prst="rect">
            <a:avLst/>
          </a:prstGeom>
          <a:noFill/>
          <a:extLst>
            <a:ext uri="{909E8E84-426E-40DD-AFC4-6F175D3DCCD1}">
              <a14:hiddenFill xmlns:a14="http://schemas.microsoft.com/office/drawing/2010/main">
                <a:solidFill>
                  <a:srgbClr val="FFFFFF"/>
                </a:solidFill>
              </a14:hiddenFill>
            </a:ext>
          </a:extLst>
        </p:spPr>
      </p:pic>
      <p:sp>
        <p:nvSpPr>
          <p:cNvPr id="26" name="CaixaDeTexto 25">
            <a:extLst>
              <a:ext uri="{FF2B5EF4-FFF2-40B4-BE49-F238E27FC236}">
                <a16:creationId xmlns:a16="http://schemas.microsoft.com/office/drawing/2014/main" id="{E79D8C8B-CEBD-CD01-FFF0-8409D4F17350}"/>
              </a:ext>
            </a:extLst>
          </p:cNvPr>
          <p:cNvSpPr txBox="1"/>
          <p:nvPr/>
        </p:nvSpPr>
        <p:spPr>
          <a:xfrm>
            <a:off x="349103" y="1703616"/>
            <a:ext cx="5456273" cy="492443"/>
          </a:xfrm>
          <a:prstGeom prst="rect">
            <a:avLst/>
          </a:prstGeom>
          <a:noFill/>
        </p:spPr>
        <p:txBody>
          <a:bodyPr wrap="square" rtlCol="0">
            <a:spAutoFit/>
          </a:bodyPr>
          <a:lstStyle/>
          <a:p>
            <a:r>
              <a:rPr lang="pt-PT" sz="2600" b="1" dirty="0">
                <a:latin typeface="Franklin Gothic Medium" panose="020B0603020102020204" pitchFamily="34" charset="0"/>
              </a:rPr>
              <a:t>4596 </a:t>
            </a:r>
            <a:r>
              <a:rPr lang="pt-PT" sz="2600" b="1" dirty="0" err="1">
                <a:latin typeface="Franklin Gothic Medium" panose="020B0603020102020204" pitchFamily="34" charset="0"/>
              </a:rPr>
              <a:t>mentions</a:t>
            </a:r>
            <a:r>
              <a:rPr lang="pt-PT" sz="2600" b="1" dirty="0">
                <a:latin typeface="Franklin Gothic Medium" panose="020B0603020102020204" pitchFamily="34" charset="0"/>
              </a:rPr>
              <a:t> </a:t>
            </a:r>
            <a:r>
              <a:rPr lang="pt-PT" sz="2600" dirty="0" err="1">
                <a:latin typeface="Franklin Gothic Medium" panose="020B0603020102020204" pitchFamily="34" charset="0"/>
              </a:rPr>
              <a:t>on</a:t>
            </a:r>
            <a:r>
              <a:rPr lang="pt-PT" sz="2600" b="1" dirty="0">
                <a:latin typeface="Franklin Gothic Medium" panose="020B0603020102020204" pitchFamily="34" charset="0"/>
              </a:rPr>
              <a:t> </a:t>
            </a:r>
            <a:r>
              <a:rPr lang="pt-PT" sz="2600" b="1" dirty="0" err="1">
                <a:latin typeface="Franklin Gothic Medium" panose="020B0603020102020204" pitchFamily="34" charset="0"/>
              </a:rPr>
              <a:t>news</a:t>
            </a:r>
            <a:r>
              <a:rPr lang="pt-PT" sz="2600" b="1" dirty="0">
                <a:latin typeface="Franklin Gothic Medium" panose="020B0603020102020204" pitchFamily="34" charset="0"/>
              </a:rPr>
              <a:t> media</a:t>
            </a:r>
            <a:endParaRPr lang="pt-PT" sz="2600" dirty="0">
              <a:latin typeface="Franklin Gothic Medium" panose="020B0603020102020204" pitchFamily="34" charset="0"/>
            </a:endParaRPr>
          </a:p>
        </p:txBody>
      </p:sp>
      <p:pic>
        <p:nvPicPr>
          <p:cNvPr id="2" name="Picture 25">
            <a:extLst>
              <a:ext uri="{FF2B5EF4-FFF2-40B4-BE49-F238E27FC236}">
                <a16:creationId xmlns:a16="http://schemas.microsoft.com/office/drawing/2014/main" id="{F48FBCD1-7DA6-197C-6C73-A6C79223C985}"/>
              </a:ext>
            </a:extLst>
          </p:cNvPr>
          <p:cNvPicPr>
            <a:picLocks noChangeAspect="1"/>
          </p:cNvPicPr>
          <p:nvPr/>
        </p:nvPicPr>
        <p:blipFill>
          <a:blip r:embed="rId5"/>
          <a:stretch>
            <a:fillRect/>
          </a:stretch>
        </p:blipFill>
        <p:spPr>
          <a:xfrm>
            <a:off x="10365317" y="241930"/>
            <a:ext cx="1456971" cy="582788"/>
          </a:xfrm>
          <a:prstGeom prst="rect">
            <a:avLst/>
          </a:prstGeom>
        </p:spPr>
      </p:pic>
    </p:spTree>
    <p:extLst>
      <p:ext uri="{BB962C8B-B14F-4D97-AF65-F5344CB8AC3E}">
        <p14:creationId xmlns:p14="http://schemas.microsoft.com/office/powerpoint/2010/main" val="38636029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2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5" descr="A group of people in a room&#10;&#10;Description automatically generated">
            <a:extLst>
              <a:ext uri="{FF2B5EF4-FFF2-40B4-BE49-F238E27FC236}">
                <a16:creationId xmlns:a16="http://schemas.microsoft.com/office/drawing/2014/main" id="{EAE7F437-2746-2467-03CB-E6D420DC0E84}"/>
              </a:ext>
            </a:extLst>
          </p:cNvPr>
          <p:cNvPicPr>
            <a:picLocks noChangeAspect="1"/>
          </p:cNvPicPr>
          <p:nvPr/>
        </p:nvPicPr>
        <p:blipFill rotWithShape="1">
          <a:blip r:embed="rId3"/>
          <a:srcRect r="1" b="26153"/>
          <a:stretch/>
        </p:blipFill>
        <p:spPr>
          <a:xfrm>
            <a:off x="196850" y="173518"/>
            <a:ext cx="11798300" cy="6512763"/>
          </a:xfrm>
          <a:prstGeom prst="rect">
            <a:avLst/>
          </a:prstGeom>
        </p:spPr>
      </p:pic>
      <p:sp>
        <p:nvSpPr>
          <p:cNvPr id="7" name="CaixaDeTexto 6">
            <a:extLst>
              <a:ext uri="{FF2B5EF4-FFF2-40B4-BE49-F238E27FC236}">
                <a16:creationId xmlns:a16="http://schemas.microsoft.com/office/drawing/2014/main" id="{DDF7D845-40FB-AEA3-365E-4CCC05F84485}"/>
              </a:ext>
            </a:extLst>
          </p:cNvPr>
          <p:cNvSpPr txBox="1"/>
          <p:nvPr/>
        </p:nvSpPr>
        <p:spPr>
          <a:xfrm>
            <a:off x="349103" y="1137329"/>
            <a:ext cx="3409609" cy="492443"/>
          </a:xfrm>
          <a:prstGeom prst="rect">
            <a:avLst/>
          </a:prstGeom>
          <a:noFill/>
        </p:spPr>
        <p:txBody>
          <a:bodyPr wrap="square" rtlCol="0">
            <a:spAutoFit/>
          </a:bodyPr>
          <a:lstStyle/>
          <a:p>
            <a:r>
              <a:rPr lang="pt-PT" sz="2600" dirty="0">
                <a:latin typeface="Franklin Gothic Medium" panose="020B0603020102020204" pitchFamily="34" charset="0"/>
              </a:rPr>
              <a:t>In 2022:</a:t>
            </a:r>
          </a:p>
        </p:txBody>
      </p:sp>
      <p:sp>
        <p:nvSpPr>
          <p:cNvPr id="8" name="CaixaDeTexto 7">
            <a:extLst>
              <a:ext uri="{FF2B5EF4-FFF2-40B4-BE49-F238E27FC236}">
                <a16:creationId xmlns:a16="http://schemas.microsoft.com/office/drawing/2014/main" id="{3FCAA479-12DA-1017-B3D9-9FF956BF4F3D}"/>
              </a:ext>
            </a:extLst>
          </p:cNvPr>
          <p:cNvSpPr txBox="1"/>
          <p:nvPr/>
        </p:nvSpPr>
        <p:spPr>
          <a:xfrm>
            <a:off x="349103" y="2313545"/>
            <a:ext cx="5456273" cy="492443"/>
          </a:xfrm>
          <a:prstGeom prst="rect">
            <a:avLst/>
          </a:prstGeom>
          <a:noFill/>
        </p:spPr>
        <p:txBody>
          <a:bodyPr wrap="square" rtlCol="0">
            <a:spAutoFit/>
          </a:bodyPr>
          <a:lstStyle/>
          <a:p>
            <a:r>
              <a:rPr lang="pt-PT" sz="2600" b="1" dirty="0">
                <a:latin typeface="Franklin Gothic Medium" panose="020B0603020102020204" pitchFamily="34" charset="0"/>
              </a:rPr>
              <a:t>154 </a:t>
            </a:r>
            <a:r>
              <a:rPr lang="pt-PT" sz="2600" b="1" dirty="0" err="1">
                <a:latin typeface="Franklin Gothic Medium" panose="020B0603020102020204" pitchFamily="34" charset="0"/>
              </a:rPr>
              <a:t>journalistic</a:t>
            </a:r>
            <a:r>
              <a:rPr lang="pt-PT" sz="2600" b="1" dirty="0">
                <a:latin typeface="Franklin Gothic Medium" panose="020B0603020102020204" pitchFamily="34" charset="0"/>
              </a:rPr>
              <a:t> </a:t>
            </a:r>
            <a:r>
              <a:rPr lang="pt-PT" sz="2600" b="1" dirty="0" err="1">
                <a:latin typeface="Franklin Gothic Medium" panose="020B0603020102020204" pitchFamily="34" charset="0"/>
              </a:rPr>
              <a:t>genres</a:t>
            </a:r>
            <a:r>
              <a:rPr lang="pt-PT" sz="2600" dirty="0">
                <a:latin typeface="Franklin Gothic Medium" panose="020B0603020102020204" pitchFamily="34" charset="0"/>
              </a:rPr>
              <a:t> </a:t>
            </a:r>
            <a:r>
              <a:rPr lang="pt-PT" sz="2600" dirty="0" err="1">
                <a:latin typeface="Franklin Gothic Medium" panose="020B0603020102020204" pitchFamily="34" charset="0"/>
              </a:rPr>
              <a:t>published</a:t>
            </a:r>
            <a:endParaRPr lang="pt-PT" sz="2600" dirty="0">
              <a:latin typeface="Franklin Gothic Medium" panose="020B0603020102020204" pitchFamily="34" charset="0"/>
            </a:endParaRPr>
          </a:p>
        </p:txBody>
      </p:sp>
      <p:sp>
        <p:nvSpPr>
          <p:cNvPr id="9" name="CaixaDeTexto 8">
            <a:extLst>
              <a:ext uri="{FF2B5EF4-FFF2-40B4-BE49-F238E27FC236}">
                <a16:creationId xmlns:a16="http://schemas.microsoft.com/office/drawing/2014/main" id="{26C4B740-3B22-6842-3FD2-2E64DBA15F55}"/>
              </a:ext>
            </a:extLst>
          </p:cNvPr>
          <p:cNvSpPr txBox="1"/>
          <p:nvPr/>
        </p:nvSpPr>
        <p:spPr>
          <a:xfrm>
            <a:off x="349102" y="2874195"/>
            <a:ext cx="5456273" cy="492443"/>
          </a:xfrm>
          <a:prstGeom prst="rect">
            <a:avLst/>
          </a:prstGeom>
          <a:noFill/>
        </p:spPr>
        <p:txBody>
          <a:bodyPr wrap="square" rtlCol="0">
            <a:spAutoFit/>
          </a:bodyPr>
          <a:lstStyle/>
          <a:p>
            <a:r>
              <a:rPr lang="pt-PT" sz="2600" b="1" dirty="0">
                <a:latin typeface="Franklin Gothic Medium" panose="020B0603020102020204" pitchFamily="34" charset="0"/>
              </a:rPr>
              <a:t>31 </a:t>
            </a:r>
            <a:r>
              <a:rPr lang="pt-PT" sz="2600" b="1" dirty="0" err="1">
                <a:latin typeface="Franklin Gothic Medium" panose="020B0603020102020204" pitchFamily="34" charset="0"/>
              </a:rPr>
              <a:t>press</a:t>
            </a:r>
            <a:r>
              <a:rPr lang="pt-PT" sz="2600" b="1" dirty="0">
                <a:latin typeface="Franklin Gothic Medium" panose="020B0603020102020204" pitchFamily="34" charset="0"/>
              </a:rPr>
              <a:t> </a:t>
            </a:r>
            <a:r>
              <a:rPr lang="pt-PT" sz="2600" b="1" dirty="0" err="1">
                <a:latin typeface="Franklin Gothic Medium" panose="020B0603020102020204" pitchFamily="34" charset="0"/>
              </a:rPr>
              <a:t>releases</a:t>
            </a:r>
            <a:r>
              <a:rPr lang="pt-PT" sz="2600" dirty="0">
                <a:latin typeface="Franklin Gothic Medium" panose="020B0603020102020204" pitchFamily="34" charset="0"/>
              </a:rPr>
              <a:t> </a:t>
            </a:r>
            <a:r>
              <a:rPr lang="pt-PT" sz="2600" dirty="0" err="1">
                <a:latin typeface="Franklin Gothic Medium" panose="020B0603020102020204" pitchFamily="34" charset="0"/>
              </a:rPr>
              <a:t>sent</a:t>
            </a:r>
            <a:r>
              <a:rPr lang="pt-PT" sz="2600" dirty="0">
                <a:latin typeface="Franklin Gothic Medium" panose="020B0603020102020204" pitchFamily="34" charset="0"/>
              </a:rPr>
              <a:t> to </a:t>
            </a:r>
            <a:r>
              <a:rPr lang="pt-PT" sz="2600" dirty="0" err="1">
                <a:latin typeface="Franklin Gothic Medium" panose="020B0603020102020204" pitchFamily="34" charset="0"/>
              </a:rPr>
              <a:t>the</a:t>
            </a:r>
            <a:r>
              <a:rPr lang="pt-PT" sz="2600" dirty="0">
                <a:latin typeface="Franklin Gothic Medium" panose="020B0603020102020204" pitchFamily="34" charset="0"/>
              </a:rPr>
              <a:t> media</a:t>
            </a:r>
          </a:p>
        </p:txBody>
      </p:sp>
      <p:sp>
        <p:nvSpPr>
          <p:cNvPr id="10" name="CaixaDeTexto 9">
            <a:extLst>
              <a:ext uri="{FF2B5EF4-FFF2-40B4-BE49-F238E27FC236}">
                <a16:creationId xmlns:a16="http://schemas.microsoft.com/office/drawing/2014/main" id="{691A94BE-87DE-E25E-EF65-574B1A9541E4}"/>
              </a:ext>
            </a:extLst>
          </p:cNvPr>
          <p:cNvSpPr txBox="1"/>
          <p:nvPr/>
        </p:nvSpPr>
        <p:spPr>
          <a:xfrm>
            <a:off x="349102" y="3491363"/>
            <a:ext cx="5456273" cy="492443"/>
          </a:xfrm>
          <a:prstGeom prst="rect">
            <a:avLst/>
          </a:prstGeom>
          <a:noFill/>
        </p:spPr>
        <p:txBody>
          <a:bodyPr wrap="square" rtlCol="0">
            <a:spAutoFit/>
          </a:bodyPr>
          <a:lstStyle/>
          <a:p>
            <a:r>
              <a:rPr lang="pt-PT" sz="2600" b="1" dirty="0">
                <a:latin typeface="Franklin Gothic Medium" panose="020B0603020102020204" pitchFamily="34" charset="0"/>
              </a:rPr>
              <a:t>52</a:t>
            </a:r>
            <a:r>
              <a:rPr lang="pt-PT" sz="2600" dirty="0">
                <a:latin typeface="Franklin Gothic Medium" panose="020B0603020102020204" pitchFamily="34" charset="0"/>
              </a:rPr>
              <a:t> </a:t>
            </a:r>
            <a:r>
              <a:rPr lang="pt-PT" sz="2600" dirty="0" err="1">
                <a:latin typeface="Franklin Gothic Medium" panose="020B0603020102020204" pitchFamily="34" charset="0"/>
              </a:rPr>
              <a:t>issues</a:t>
            </a:r>
            <a:r>
              <a:rPr lang="pt-PT" sz="2600" dirty="0">
                <a:latin typeface="Franklin Gothic Medium" panose="020B0603020102020204" pitchFamily="34" charset="0"/>
              </a:rPr>
              <a:t> </a:t>
            </a:r>
            <a:r>
              <a:rPr lang="pt-PT" sz="2600" dirty="0" err="1">
                <a:latin typeface="Franklin Gothic Medium" panose="020B0603020102020204" pitchFamily="34" charset="0"/>
              </a:rPr>
              <a:t>of</a:t>
            </a:r>
            <a:r>
              <a:rPr lang="pt-PT" sz="2600" dirty="0">
                <a:latin typeface="Franklin Gothic Medium" panose="020B0603020102020204" pitchFamily="34" charset="0"/>
              </a:rPr>
              <a:t> </a:t>
            </a:r>
            <a:r>
              <a:rPr lang="pt-PT" sz="2600" dirty="0" err="1">
                <a:latin typeface="Franklin Gothic Medium" panose="020B0603020102020204" pitchFamily="34" charset="0"/>
              </a:rPr>
              <a:t>our</a:t>
            </a:r>
            <a:r>
              <a:rPr lang="pt-PT" sz="2600" dirty="0">
                <a:latin typeface="Franklin Gothic Medium" panose="020B0603020102020204" pitchFamily="34" charset="0"/>
              </a:rPr>
              <a:t> </a:t>
            </a:r>
            <a:r>
              <a:rPr lang="pt-PT" sz="2600" b="1" dirty="0">
                <a:latin typeface="Franklin Gothic Medium" panose="020B0603020102020204" pitchFamily="34" charset="0"/>
              </a:rPr>
              <a:t>newsletter</a:t>
            </a:r>
            <a:r>
              <a:rPr lang="pt-PT" sz="2600" dirty="0">
                <a:latin typeface="Franklin Gothic Medium" panose="020B0603020102020204" pitchFamily="34" charset="0"/>
              </a:rPr>
              <a:t> </a:t>
            </a:r>
            <a:r>
              <a:rPr lang="pt-PT" sz="2600" dirty="0" err="1">
                <a:latin typeface="Franklin Gothic Medium" panose="020B0603020102020204" pitchFamily="34" charset="0"/>
              </a:rPr>
              <a:t>sent</a:t>
            </a:r>
            <a:endParaRPr lang="pt-PT" sz="2600" dirty="0">
              <a:latin typeface="Franklin Gothic Medium" panose="020B0603020102020204" pitchFamily="34" charset="0"/>
            </a:endParaRPr>
          </a:p>
        </p:txBody>
      </p:sp>
      <p:pic>
        <p:nvPicPr>
          <p:cNvPr id="15" name="Picture 2" descr="Goldschmidt press release on EurekAlert! — PowerGeolab">
            <a:extLst>
              <a:ext uri="{FF2B5EF4-FFF2-40B4-BE49-F238E27FC236}">
                <a16:creationId xmlns:a16="http://schemas.microsoft.com/office/drawing/2014/main" id="{377D0A3B-E63C-8FDC-8FEA-7C2CF75B586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97473" y="2058706"/>
            <a:ext cx="5016066" cy="1305296"/>
          </a:xfrm>
          <a:prstGeom prst="rect">
            <a:avLst/>
          </a:prstGeom>
          <a:noFill/>
          <a:extLst>
            <a:ext uri="{909E8E84-426E-40DD-AFC4-6F175D3DCCD1}">
              <a14:hiddenFill xmlns:a14="http://schemas.microsoft.com/office/drawing/2010/main">
                <a:solidFill>
                  <a:srgbClr val="FFFFFF"/>
                </a:solidFill>
              </a14:hiddenFill>
            </a:ext>
          </a:extLst>
        </p:spPr>
      </p:pic>
      <p:sp>
        <p:nvSpPr>
          <p:cNvPr id="26" name="CaixaDeTexto 25">
            <a:extLst>
              <a:ext uri="{FF2B5EF4-FFF2-40B4-BE49-F238E27FC236}">
                <a16:creationId xmlns:a16="http://schemas.microsoft.com/office/drawing/2014/main" id="{E79D8C8B-CEBD-CD01-FFF0-8409D4F17350}"/>
              </a:ext>
            </a:extLst>
          </p:cNvPr>
          <p:cNvSpPr txBox="1"/>
          <p:nvPr/>
        </p:nvSpPr>
        <p:spPr>
          <a:xfrm>
            <a:off x="349103" y="1703616"/>
            <a:ext cx="5456273" cy="492443"/>
          </a:xfrm>
          <a:prstGeom prst="rect">
            <a:avLst/>
          </a:prstGeom>
          <a:noFill/>
        </p:spPr>
        <p:txBody>
          <a:bodyPr wrap="square" rtlCol="0">
            <a:spAutoFit/>
          </a:bodyPr>
          <a:lstStyle/>
          <a:p>
            <a:r>
              <a:rPr lang="pt-PT" sz="2600" b="1" dirty="0">
                <a:latin typeface="Franklin Gothic Medium" panose="020B0603020102020204" pitchFamily="34" charset="0"/>
              </a:rPr>
              <a:t>4596 </a:t>
            </a:r>
            <a:r>
              <a:rPr lang="pt-PT" sz="2600" b="1" dirty="0" err="1">
                <a:latin typeface="Franklin Gothic Medium" panose="020B0603020102020204" pitchFamily="34" charset="0"/>
              </a:rPr>
              <a:t>mentions</a:t>
            </a:r>
            <a:r>
              <a:rPr lang="pt-PT" sz="2600" b="1" dirty="0">
                <a:latin typeface="Franklin Gothic Medium" panose="020B0603020102020204" pitchFamily="34" charset="0"/>
              </a:rPr>
              <a:t> </a:t>
            </a:r>
            <a:r>
              <a:rPr lang="pt-PT" sz="2600" dirty="0" err="1">
                <a:latin typeface="Franklin Gothic Medium" panose="020B0603020102020204" pitchFamily="34" charset="0"/>
              </a:rPr>
              <a:t>on</a:t>
            </a:r>
            <a:r>
              <a:rPr lang="pt-PT" sz="2600" b="1" dirty="0">
                <a:latin typeface="Franklin Gothic Medium" panose="020B0603020102020204" pitchFamily="34" charset="0"/>
              </a:rPr>
              <a:t> </a:t>
            </a:r>
            <a:r>
              <a:rPr lang="pt-PT" sz="2600" b="1" dirty="0" err="1">
                <a:latin typeface="Franklin Gothic Medium" panose="020B0603020102020204" pitchFamily="34" charset="0"/>
              </a:rPr>
              <a:t>news</a:t>
            </a:r>
            <a:r>
              <a:rPr lang="pt-PT" sz="2600" b="1" dirty="0">
                <a:latin typeface="Franklin Gothic Medium" panose="020B0603020102020204" pitchFamily="34" charset="0"/>
              </a:rPr>
              <a:t> media</a:t>
            </a:r>
            <a:endParaRPr lang="pt-PT" sz="2600" dirty="0">
              <a:latin typeface="Franklin Gothic Medium" panose="020B0603020102020204" pitchFamily="34" charset="0"/>
            </a:endParaRPr>
          </a:p>
        </p:txBody>
      </p:sp>
      <p:sp>
        <p:nvSpPr>
          <p:cNvPr id="5" name="Retângulo 4">
            <a:extLst>
              <a:ext uri="{FF2B5EF4-FFF2-40B4-BE49-F238E27FC236}">
                <a16:creationId xmlns:a16="http://schemas.microsoft.com/office/drawing/2014/main" id="{E661858B-8187-8642-7361-6B644F909E9E}"/>
              </a:ext>
            </a:extLst>
          </p:cNvPr>
          <p:cNvSpPr/>
          <p:nvPr/>
        </p:nvSpPr>
        <p:spPr>
          <a:xfrm>
            <a:off x="0" y="0"/>
            <a:ext cx="12192000" cy="6858000"/>
          </a:xfrm>
          <a:prstGeom prst="rect">
            <a:avLst/>
          </a:prstGeom>
          <a:solidFill>
            <a:schemeClr val="bg1">
              <a:alpha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18" name="CaixaDeTexto 17">
            <a:extLst>
              <a:ext uri="{FF2B5EF4-FFF2-40B4-BE49-F238E27FC236}">
                <a16:creationId xmlns:a16="http://schemas.microsoft.com/office/drawing/2014/main" id="{0E958CD4-3750-BA0B-5E68-AB46FBB205A6}"/>
              </a:ext>
            </a:extLst>
          </p:cNvPr>
          <p:cNvSpPr txBox="1"/>
          <p:nvPr/>
        </p:nvSpPr>
        <p:spPr>
          <a:xfrm>
            <a:off x="349104" y="4306852"/>
            <a:ext cx="3409609" cy="492443"/>
          </a:xfrm>
          <a:prstGeom prst="rect">
            <a:avLst/>
          </a:prstGeom>
          <a:noFill/>
        </p:spPr>
        <p:txBody>
          <a:bodyPr wrap="square" rtlCol="0">
            <a:spAutoFit/>
          </a:bodyPr>
          <a:lstStyle/>
          <a:p>
            <a:r>
              <a:rPr lang="pt-PT" sz="2600" b="1" dirty="0" err="1">
                <a:latin typeface="Franklin Gothic Medium" panose="020B0603020102020204" pitchFamily="34" charset="0"/>
              </a:rPr>
              <a:t>Furthermore</a:t>
            </a:r>
            <a:r>
              <a:rPr lang="pt-PT" sz="2600" b="1" dirty="0">
                <a:latin typeface="Franklin Gothic Medium" panose="020B0603020102020204" pitchFamily="34" charset="0"/>
              </a:rPr>
              <a:t>:</a:t>
            </a:r>
          </a:p>
        </p:txBody>
      </p:sp>
      <p:sp>
        <p:nvSpPr>
          <p:cNvPr id="19" name="CaixaDeTexto 18">
            <a:extLst>
              <a:ext uri="{FF2B5EF4-FFF2-40B4-BE49-F238E27FC236}">
                <a16:creationId xmlns:a16="http://schemas.microsoft.com/office/drawing/2014/main" id="{ED0A1E7A-4BD2-97FC-9EF4-4E6926E1FB49}"/>
              </a:ext>
            </a:extLst>
          </p:cNvPr>
          <p:cNvSpPr txBox="1"/>
          <p:nvPr/>
        </p:nvSpPr>
        <p:spPr>
          <a:xfrm>
            <a:off x="349104" y="4857283"/>
            <a:ext cx="5238896" cy="492443"/>
          </a:xfrm>
          <a:prstGeom prst="rect">
            <a:avLst/>
          </a:prstGeom>
          <a:noFill/>
        </p:spPr>
        <p:txBody>
          <a:bodyPr wrap="square" rtlCol="0">
            <a:spAutoFit/>
          </a:bodyPr>
          <a:lstStyle/>
          <a:p>
            <a:r>
              <a:rPr lang="pt-PT" sz="2600" dirty="0" err="1">
                <a:latin typeface="Franklin Gothic Medium" panose="020B0603020102020204" pitchFamily="34" charset="0"/>
              </a:rPr>
              <a:t>Press</a:t>
            </a:r>
            <a:r>
              <a:rPr lang="pt-PT" sz="2600" dirty="0">
                <a:latin typeface="Franklin Gothic Medium" panose="020B0603020102020204" pitchFamily="34" charset="0"/>
              </a:rPr>
              <a:t> kit </a:t>
            </a:r>
            <a:r>
              <a:rPr lang="pt-PT" sz="2600" dirty="0" err="1">
                <a:latin typeface="Franklin Gothic Medium" panose="020B0603020102020204" pitchFamily="34" charset="0"/>
              </a:rPr>
              <a:t>and</a:t>
            </a:r>
            <a:r>
              <a:rPr lang="pt-PT" sz="2600" dirty="0">
                <a:latin typeface="Franklin Gothic Medium" panose="020B0603020102020204" pitchFamily="34" charset="0"/>
              </a:rPr>
              <a:t> </a:t>
            </a:r>
            <a:r>
              <a:rPr lang="pt-PT" sz="2600" dirty="0" err="1">
                <a:latin typeface="Franklin Gothic Medium" panose="020B0603020102020204" pitchFamily="34" charset="0"/>
              </a:rPr>
              <a:t>science</a:t>
            </a:r>
            <a:r>
              <a:rPr lang="pt-PT" sz="2600" dirty="0">
                <a:latin typeface="Franklin Gothic Medium" panose="020B0603020102020204" pitchFamily="34" charset="0"/>
              </a:rPr>
              <a:t> experts</a:t>
            </a:r>
          </a:p>
        </p:txBody>
      </p:sp>
      <p:sp>
        <p:nvSpPr>
          <p:cNvPr id="20" name="CaixaDeTexto 19">
            <a:extLst>
              <a:ext uri="{FF2B5EF4-FFF2-40B4-BE49-F238E27FC236}">
                <a16:creationId xmlns:a16="http://schemas.microsoft.com/office/drawing/2014/main" id="{0F527C82-E034-90E6-AC5D-57981E4167A3}"/>
              </a:ext>
            </a:extLst>
          </p:cNvPr>
          <p:cNvSpPr txBox="1"/>
          <p:nvPr/>
        </p:nvSpPr>
        <p:spPr>
          <a:xfrm>
            <a:off x="349104" y="5407714"/>
            <a:ext cx="5238896" cy="492443"/>
          </a:xfrm>
          <a:prstGeom prst="rect">
            <a:avLst/>
          </a:prstGeom>
          <a:noFill/>
        </p:spPr>
        <p:txBody>
          <a:bodyPr wrap="square" rtlCol="0">
            <a:spAutoFit/>
          </a:bodyPr>
          <a:lstStyle/>
          <a:p>
            <a:r>
              <a:rPr lang="pt-PT" sz="2600" dirty="0" err="1">
                <a:latin typeface="Franklin Gothic Medium" panose="020B0603020102020204" pitchFamily="34" charset="0"/>
              </a:rPr>
              <a:t>Clipping</a:t>
            </a:r>
            <a:r>
              <a:rPr lang="pt-PT" sz="2600" dirty="0">
                <a:latin typeface="Franklin Gothic Medium" panose="020B0603020102020204" pitchFamily="34" charset="0"/>
              </a:rPr>
              <a:t> </a:t>
            </a:r>
            <a:r>
              <a:rPr lang="pt-PT" sz="2600" dirty="0" err="1">
                <a:latin typeface="Franklin Gothic Medium" panose="020B0603020102020204" pitchFamily="34" charset="0"/>
              </a:rPr>
              <a:t>service</a:t>
            </a:r>
            <a:endParaRPr lang="pt-PT" sz="2600" dirty="0">
              <a:latin typeface="Franklin Gothic Medium" panose="020B0603020102020204" pitchFamily="34" charset="0"/>
            </a:endParaRPr>
          </a:p>
        </p:txBody>
      </p:sp>
      <p:sp>
        <p:nvSpPr>
          <p:cNvPr id="21" name="CaixaDeTexto 20">
            <a:extLst>
              <a:ext uri="{FF2B5EF4-FFF2-40B4-BE49-F238E27FC236}">
                <a16:creationId xmlns:a16="http://schemas.microsoft.com/office/drawing/2014/main" id="{636ACD6E-15A0-7D75-4683-C059C134A2BC}"/>
              </a:ext>
            </a:extLst>
          </p:cNvPr>
          <p:cNvSpPr txBox="1"/>
          <p:nvPr/>
        </p:nvSpPr>
        <p:spPr>
          <a:xfrm>
            <a:off x="349104" y="5945705"/>
            <a:ext cx="5238896" cy="492443"/>
          </a:xfrm>
          <a:prstGeom prst="rect">
            <a:avLst/>
          </a:prstGeom>
          <a:noFill/>
        </p:spPr>
        <p:txBody>
          <a:bodyPr wrap="square" rtlCol="0">
            <a:spAutoFit/>
          </a:bodyPr>
          <a:lstStyle/>
          <a:p>
            <a:r>
              <a:rPr lang="pt-PT" sz="2600" dirty="0" err="1">
                <a:latin typeface="Franklin Gothic Medium" panose="020B0603020102020204" pitchFamily="34" charset="0"/>
              </a:rPr>
              <a:t>Thousands</a:t>
            </a:r>
            <a:r>
              <a:rPr lang="pt-PT" sz="2600" dirty="0">
                <a:latin typeface="Franklin Gothic Medium" panose="020B0603020102020204" pitchFamily="34" charset="0"/>
              </a:rPr>
              <a:t> </a:t>
            </a:r>
            <a:r>
              <a:rPr lang="pt-PT" sz="2600" dirty="0" err="1">
                <a:latin typeface="Franklin Gothic Medium" panose="020B0603020102020204" pitchFamily="34" charset="0"/>
              </a:rPr>
              <a:t>of</a:t>
            </a:r>
            <a:r>
              <a:rPr lang="pt-PT" sz="2600" dirty="0">
                <a:latin typeface="Franklin Gothic Medium" panose="020B0603020102020204" pitchFamily="34" charset="0"/>
              </a:rPr>
              <a:t> </a:t>
            </a:r>
            <a:r>
              <a:rPr lang="pt-PT" sz="2600" dirty="0" err="1">
                <a:latin typeface="Franklin Gothic Medium" panose="020B0603020102020204" pitchFamily="34" charset="0"/>
              </a:rPr>
              <a:t>followers</a:t>
            </a:r>
            <a:r>
              <a:rPr lang="pt-PT" sz="2600" dirty="0">
                <a:latin typeface="Franklin Gothic Medium" panose="020B0603020102020204" pitchFamily="34" charset="0"/>
              </a:rPr>
              <a:t> </a:t>
            </a:r>
            <a:r>
              <a:rPr lang="pt-PT" sz="2600" dirty="0" err="1">
                <a:latin typeface="Franklin Gothic Medium" panose="020B0603020102020204" pitchFamily="34" charset="0"/>
              </a:rPr>
              <a:t>on</a:t>
            </a:r>
            <a:endParaRPr lang="pt-PT" sz="2600" dirty="0">
              <a:latin typeface="Franklin Gothic Medium" panose="020B0603020102020204" pitchFamily="34" charset="0"/>
            </a:endParaRPr>
          </a:p>
        </p:txBody>
      </p:sp>
      <p:pic>
        <p:nvPicPr>
          <p:cNvPr id="1026" name="Picture 2" descr="Como Tweetar – o que é Tweet, atalhos do teclado e fontes">
            <a:extLst>
              <a:ext uri="{FF2B5EF4-FFF2-40B4-BE49-F238E27FC236}">
                <a16:creationId xmlns:a16="http://schemas.microsoft.com/office/drawing/2014/main" id="{7ED68AD2-E45C-3686-1191-8E615350FBF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55767" y="5522531"/>
            <a:ext cx="1249609" cy="124960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Facebook - Inicia sessão ou regista-te">
            <a:extLst>
              <a:ext uri="{FF2B5EF4-FFF2-40B4-BE49-F238E27FC236}">
                <a16:creationId xmlns:a16="http://schemas.microsoft.com/office/drawing/2014/main" id="{68686340-8CD6-36F3-52AB-C8304830A12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02226" y="5754202"/>
            <a:ext cx="708771" cy="708771"/>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LinkedIn – Apps no Google Play">
            <a:extLst>
              <a:ext uri="{FF2B5EF4-FFF2-40B4-BE49-F238E27FC236}">
                <a16:creationId xmlns:a16="http://schemas.microsoft.com/office/drawing/2014/main" id="{73559A02-3D97-A4D7-B3DE-66ECF8C8BFE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227535" y="5733438"/>
            <a:ext cx="770759" cy="770759"/>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undefined">
            <a:extLst>
              <a:ext uri="{FF2B5EF4-FFF2-40B4-BE49-F238E27FC236}">
                <a16:creationId xmlns:a16="http://schemas.microsoft.com/office/drawing/2014/main" id="{8A0F9FD5-FABB-5C9C-2E03-910BEE5D636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641895" y="5725639"/>
            <a:ext cx="778558" cy="778558"/>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descr="logotipo do youtube png, ícone do youtube transparente 18930572 PNG">
            <a:extLst>
              <a:ext uri="{FF2B5EF4-FFF2-40B4-BE49-F238E27FC236}">
                <a16:creationId xmlns:a16="http://schemas.microsoft.com/office/drawing/2014/main" id="{DB2F4076-2BA7-905D-2C8C-7D51FBDB84BD}"/>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18789" t="27160" r="22261" b="29173"/>
          <a:stretch/>
        </p:blipFill>
        <p:spPr bwMode="auto">
          <a:xfrm>
            <a:off x="9781366" y="5632219"/>
            <a:ext cx="1271450" cy="941815"/>
          </a:xfrm>
          <a:prstGeom prst="rect">
            <a:avLst/>
          </a:prstGeom>
          <a:noFill/>
          <a:extLst>
            <a:ext uri="{909E8E84-426E-40DD-AFC4-6F175D3DCCD1}">
              <a14:hiddenFill xmlns:a14="http://schemas.microsoft.com/office/drawing/2010/main">
                <a:solidFill>
                  <a:srgbClr val="FFFFFF"/>
                </a:solidFill>
              </a14:hiddenFill>
            </a:ext>
          </a:extLst>
        </p:spPr>
      </p:pic>
      <p:sp>
        <p:nvSpPr>
          <p:cNvPr id="11" name="Título 1">
            <a:extLst>
              <a:ext uri="{FF2B5EF4-FFF2-40B4-BE49-F238E27FC236}">
                <a16:creationId xmlns:a16="http://schemas.microsoft.com/office/drawing/2014/main" id="{A63364A4-156C-3C30-7E91-A4FA54ABB679}"/>
              </a:ext>
            </a:extLst>
          </p:cNvPr>
          <p:cNvSpPr txBox="1">
            <a:spLocks/>
          </p:cNvSpPr>
          <p:nvPr/>
        </p:nvSpPr>
        <p:spPr>
          <a:xfrm>
            <a:off x="203197" y="0"/>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pt-PT" dirty="0" err="1">
                <a:latin typeface="Franklin Gothic Medium" panose="020B0603020102020204" pitchFamily="34" charset="0"/>
              </a:rPr>
              <a:t>Where</a:t>
            </a:r>
            <a:r>
              <a:rPr lang="pt-PT" dirty="0">
                <a:latin typeface="Franklin Gothic Medium" panose="020B0603020102020204" pitchFamily="34" charset="0"/>
              </a:rPr>
              <a:t>: </a:t>
            </a:r>
            <a:r>
              <a:rPr lang="pt-PT" dirty="0" err="1">
                <a:latin typeface="Franklin Gothic Medium" panose="020B0603020102020204" pitchFamily="34" charset="0"/>
              </a:rPr>
              <a:t>news</a:t>
            </a:r>
            <a:r>
              <a:rPr lang="pt-PT" dirty="0">
                <a:latin typeface="Franklin Gothic Medium" panose="020B0603020102020204" pitchFamily="34" charset="0"/>
              </a:rPr>
              <a:t>, newsletter &amp; social media</a:t>
            </a:r>
          </a:p>
        </p:txBody>
      </p:sp>
      <p:pic>
        <p:nvPicPr>
          <p:cNvPr id="2" name="Picture 25">
            <a:extLst>
              <a:ext uri="{FF2B5EF4-FFF2-40B4-BE49-F238E27FC236}">
                <a16:creationId xmlns:a16="http://schemas.microsoft.com/office/drawing/2014/main" id="{87159EBE-4E31-D607-EF6A-9AE577643524}"/>
              </a:ext>
            </a:extLst>
          </p:cNvPr>
          <p:cNvPicPr>
            <a:picLocks noChangeAspect="1"/>
          </p:cNvPicPr>
          <p:nvPr/>
        </p:nvPicPr>
        <p:blipFill>
          <a:blip r:embed="rId10"/>
          <a:stretch>
            <a:fillRect/>
          </a:stretch>
        </p:blipFill>
        <p:spPr>
          <a:xfrm>
            <a:off x="10365317" y="241930"/>
            <a:ext cx="1456971" cy="582788"/>
          </a:xfrm>
          <a:prstGeom prst="rect">
            <a:avLst/>
          </a:prstGeom>
        </p:spPr>
      </p:pic>
    </p:spTree>
    <p:extLst>
      <p:ext uri="{BB962C8B-B14F-4D97-AF65-F5344CB8AC3E}">
        <p14:creationId xmlns:p14="http://schemas.microsoft.com/office/powerpoint/2010/main" val="19571905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26"/>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028"/>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030"/>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036"/>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0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P spid="21"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Imagem 4">
            <a:extLst>
              <a:ext uri="{FF2B5EF4-FFF2-40B4-BE49-F238E27FC236}">
                <a16:creationId xmlns:a16="http://schemas.microsoft.com/office/drawing/2014/main" id="{425E11D6-BF48-F724-655F-9FA285063308}"/>
              </a:ext>
            </a:extLst>
          </p:cNvPr>
          <p:cNvPicPr>
            <a:picLocks noChangeAspect="1"/>
          </p:cNvPicPr>
          <p:nvPr/>
        </p:nvPicPr>
        <p:blipFill rotWithShape="1">
          <a:blip r:embed="rId2"/>
          <a:srcRect t="15746"/>
          <a:stretch/>
        </p:blipFill>
        <p:spPr>
          <a:xfrm>
            <a:off x="20" y="1282"/>
            <a:ext cx="12191980" cy="6856718"/>
          </a:xfrm>
          <a:prstGeom prst="rect">
            <a:avLst/>
          </a:prstGeom>
        </p:spPr>
      </p:pic>
      <p:sp>
        <p:nvSpPr>
          <p:cNvPr id="6" name="Retângulo 5">
            <a:extLst>
              <a:ext uri="{FF2B5EF4-FFF2-40B4-BE49-F238E27FC236}">
                <a16:creationId xmlns:a16="http://schemas.microsoft.com/office/drawing/2014/main" id="{58B3C53D-EC2C-7FCF-A19B-5E7A5FB646AC}"/>
              </a:ext>
            </a:extLst>
          </p:cNvPr>
          <p:cNvSpPr/>
          <p:nvPr/>
        </p:nvSpPr>
        <p:spPr>
          <a:xfrm>
            <a:off x="-13063" y="6699344"/>
            <a:ext cx="12192000" cy="17171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7" name="Retângulo 6">
            <a:extLst>
              <a:ext uri="{FF2B5EF4-FFF2-40B4-BE49-F238E27FC236}">
                <a16:creationId xmlns:a16="http://schemas.microsoft.com/office/drawing/2014/main" id="{568122C8-45C0-51DA-3A98-37B40E200BCB}"/>
              </a:ext>
            </a:extLst>
          </p:cNvPr>
          <p:cNvSpPr/>
          <p:nvPr/>
        </p:nvSpPr>
        <p:spPr>
          <a:xfrm>
            <a:off x="-6732" y="-19318"/>
            <a:ext cx="12192000" cy="17171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9" name="Retângulo 8">
            <a:extLst>
              <a:ext uri="{FF2B5EF4-FFF2-40B4-BE49-F238E27FC236}">
                <a16:creationId xmlns:a16="http://schemas.microsoft.com/office/drawing/2014/main" id="{955052C7-FAD4-6500-3862-1ABF7093BBC1}"/>
              </a:ext>
            </a:extLst>
          </p:cNvPr>
          <p:cNvSpPr/>
          <p:nvPr/>
        </p:nvSpPr>
        <p:spPr>
          <a:xfrm rot="16200000">
            <a:off x="8690517" y="3343940"/>
            <a:ext cx="6897600" cy="17172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PT" dirty="0"/>
          </a:p>
        </p:txBody>
      </p:sp>
      <p:sp>
        <p:nvSpPr>
          <p:cNvPr id="12" name="Retângulo 11">
            <a:extLst>
              <a:ext uri="{FF2B5EF4-FFF2-40B4-BE49-F238E27FC236}">
                <a16:creationId xmlns:a16="http://schemas.microsoft.com/office/drawing/2014/main" id="{A9BD8474-217D-7506-FBAB-22DE79BE2818}"/>
              </a:ext>
            </a:extLst>
          </p:cNvPr>
          <p:cNvSpPr/>
          <p:nvPr/>
        </p:nvSpPr>
        <p:spPr>
          <a:xfrm rot="16200000">
            <a:off x="-3349057" y="3357790"/>
            <a:ext cx="6897600" cy="17172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PT" dirty="0"/>
          </a:p>
        </p:txBody>
      </p:sp>
    </p:spTree>
    <p:extLst>
      <p:ext uri="{BB962C8B-B14F-4D97-AF65-F5344CB8AC3E}">
        <p14:creationId xmlns:p14="http://schemas.microsoft.com/office/powerpoint/2010/main" val="220115119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Imagem 4">
            <a:extLst>
              <a:ext uri="{FF2B5EF4-FFF2-40B4-BE49-F238E27FC236}">
                <a16:creationId xmlns:a16="http://schemas.microsoft.com/office/drawing/2014/main" id="{425E11D6-BF48-F724-655F-9FA285063308}"/>
              </a:ext>
            </a:extLst>
          </p:cNvPr>
          <p:cNvPicPr>
            <a:picLocks noChangeAspect="1"/>
          </p:cNvPicPr>
          <p:nvPr/>
        </p:nvPicPr>
        <p:blipFill rotWithShape="1">
          <a:blip r:embed="rId3"/>
          <a:srcRect t="15746"/>
          <a:stretch/>
        </p:blipFill>
        <p:spPr>
          <a:xfrm>
            <a:off x="20" y="1282"/>
            <a:ext cx="12191980" cy="6856718"/>
          </a:xfrm>
          <a:prstGeom prst="rect">
            <a:avLst/>
          </a:prstGeom>
        </p:spPr>
      </p:pic>
      <p:sp>
        <p:nvSpPr>
          <p:cNvPr id="6" name="Retângulo 5">
            <a:extLst>
              <a:ext uri="{FF2B5EF4-FFF2-40B4-BE49-F238E27FC236}">
                <a16:creationId xmlns:a16="http://schemas.microsoft.com/office/drawing/2014/main" id="{58B3C53D-EC2C-7FCF-A19B-5E7A5FB646AC}"/>
              </a:ext>
            </a:extLst>
          </p:cNvPr>
          <p:cNvSpPr/>
          <p:nvPr/>
        </p:nvSpPr>
        <p:spPr>
          <a:xfrm>
            <a:off x="-13063" y="6699344"/>
            <a:ext cx="12192000" cy="17171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7" name="Retângulo 6">
            <a:extLst>
              <a:ext uri="{FF2B5EF4-FFF2-40B4-BE49-F238E27FC236}">
                <a16:creationId xmlns:a16="http://schemas.microsoft.com/office/drawing/2014/main" id="{568122C8-45C0-51DA-3A98-37B40E200BCB}"/>
              </a:ext>
            </a:extLst>
          </p:cNvPr>
          <p:cNvSpPr/>
          <p:nvPr/>
        </p:nvSpPr>
        <p:spPr>
          <a:xfrm>
            <a:off x="-6732" y="-19318"/>
            <a:ext cx="12192000" cy="17171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9" name="Retângulo 8">
            <a:extLst>
              <a:ext uri="{FF2B5EF4-FFF2-40B4-BE49-F238E27FC236}">
                <a16:creationId xmlns:a16="http://schemas.microsoft.com/office/drawing/2014/main" id="{955052C7-FAD4-6500-3862-1ABF7093BBC1}"/>
              </a:ext>
            </a:extLst>
          </p:cNvPr>
          <p:cNvSpPr/>
          <p:nvPr/>
        </p:nvSpPr>
        <p:spPr>
          <a:xfrm rot="16200000">
            <a:off x="8690517" y="3343940"/>
            <a:ext cx="6897600" cy="17172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PT" dirty="0"/>
          </a:p>
        </p:txBody>
      </p:sp>
      <p:sp>
        <p:nvSpPr>
          <p:cNvPr id="12" name="Retângulo 11">
            <a:extLst>
              <a:ext uri="{FF2B5EF4-FFF2-40B4-BE49-F238E27FC236}">
                <a16:creationId xmlns:a16="http://schemas.microsoft.com/office/drawing/2014/main" id="{A9BD8474-217D-7506-FBAB-22DE79BE2818}"/>
              </a:ext>
            </a:extLst>
          </p:cNvPr>
          <p:cNvSpPr/>
          <p:nvPr/>
        </p:nvSpPr>
        <p:spPr>
          <a:xfrm rot="16200000">
            <a:off x="-3349057" y="3357790"/>
            <a:ext cx="6897600" cy="17172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PT" dirty="0"/>
          </a:p>
        </p:txBody>
      </p:sp>
      <p:sp>
        <p:nvSpPr>
          <p:cNvPr id="13" name="Retângulo 12">
            <a:extLst>
              <a:ext uri="{FF2B5EF4-FFF2-40B4-BE49-F238E27FC236}">
                <a16:creationId xmlns:a16="http://schemas.microsoft.com/office/drawing/2014/main" id="{D613CA38-074B-884D-23C8-062B6935F3F3}"/>
              </a:ext>
            </a:extLst>
          </p:cNvPr>
          <p:cNvSpPr/>
          <p:nvPr/>
        </p:nvSpPr>
        <p:spPr>
          <a:xfrm>
            <a:off x="0" y="0"/>
            <a:ext cx="12192000" cy="6858000"/>
          </a:xfrm>
          <a:prstGeom prst="rect">
            <a:avLst/>
          </a:prstGeom>
          <a:solidFill>
            <a:schemeClr val="bg1">
              <a:alpha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14" name="Título 1">
            <a:extLst>
              <a:ext uri="{FF2B5EF4-FFF2-40B4-BE49-F238E27FC236}">
                <a16:creationId xmlns:a16="http://schemas.microsoft.com/office/drawing/2014/main" id="{86F90DE2-F804-992F-34CE-803757502AA9}"/>
              </a:ext>
            </a:extLst>
          </p:cNvPr>
          <p:cNvSpPr txBox="1">
            <a:spLocks/>
          </p:cNvSpPr>
          <p:nvPr/>
        </p:nvSpPr>
        <p:spPr>
          <a:xfrm>
            <a:off x="203197" y="0"/>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pt-PT" dirty="0" err="1">
                <a:latin typeface="Franklin Gothic Medium" panose="020B0603020102020204" pitchFamily="34" charset="0"/>
              </a:rPr>
              <a:t>When</a:t>
            </a:r>
            <a:r>
              <a:rPr lang="pt-PT" dirty="0">
                <a:latin typeface="Franklin Gothic Medium" panose="020B0603020102020204" pitchFamily="34" charset="0"/>
              </a:rPr>
              <a:t>: </a:t>
            </a:r>
            <a:r>
              <a:rPr lang="pt-PT" dirty="0" err="1">
                <a:latin typeface="Franklin Gothic Medium" panose="020B0603020102020204" pitchFamily="34" charset="0"/>
              </a:rPr>
              <a:t>main</a:t>
            </a:r>
            <a:r>
              <a:rPr lang="pt-PT" dirty="0">
                <a:latin typeface="Franklin Gothic Medium" panose="020B0603020102020204" pitchFamily="34" charset="0"/>
              </a:rPr>
              <a:t> </a:t>
            </a:r>
            <a:r>
              <a:rPr lang="pt-PT" dirty="0" err="1">
                <a:latin typeface="Franklin Gothic Medium" panose="020B0603020102020204" pitchFamily="34" charset="0"/>
              </a:rPr>
              <a:t>institutional</a:t>
            </a:r>
            <a:r>
              <a:rPr lang="pt-PT" dirty="0">
                <a:latin typeface="Franklin Gothic Medium" panose="020B0603020102020204" pitchFamily="34" charset="0"/>
              </a:rPr>
              <a:t> </a:t>
            </a:r>
            <a:r>
              <a:rPr lang="pt-PT" dirty="0" err="1">
                <a:latin typeface="Franklin Gothic Medium" panose="020B0603020102020204" pitchFamily="34" charset="0"/>
              </a:rPr>
              <a:t>events</a:t>
            </a:r>
            <a:endParaRPr lang="pt-PT" dirty="0">
              <a:latin typeface="Franklin Gothic Medium" panose="020B0603020102020204" pitchFamily="34" charset="0"/>
            </a:endParaRPr>
          </a:p>
        </p:txBody>
      </p:sp>
      <p:sp>
        <p:nvSpPr>
          <p:cNvPr id="15" name="CaixaDeTexto 14">
            <a:extLst>
              <a:ext uri="{FF2B5EF4-FFF2-40B4-BE49-F238E27FC236}">
                <a16:creationId xmlns:a16="http://schemas.microsoft.com/office/drawing/2014/main" id="{98A0A301-CA20-E90E-5781-2D4B8A6BA79E}"/>
              </a:ext>
            </a:extLst>
          </p:cNvPr>
          <p:cNvSpPr txBox="1"/>
          <p:nvPr/>
        </p:nvSpPr>
        <p:spPr>
          <a:xfrm>
            <a:off x="203197" y="1764093"/>
            <a:ext cx="9489164" cy="492443"/>
          </a:xfrm>
          <a:prstGeom prst="rect">
            <a:avLst/>
          </a:prstGeom>
          <a:noFill/>
        </p:spPr>
        <p:txBody>
          <a:bodyPr wrap="square" rtlCol="0">
            <a:spAutoFit/>
          </a:bodyPr>
          <a:lstStyle/>
          <a:p>
            <a:r>
              <a:rPr lang="pt-PT" sz="2600" u="sng" dirty="0">
                <a:latin typeface="Franklin Gothic Medium" panose="020B0603020102020204" pitchFamily="34" charset="0"/>
              </a:rPr>
              <a:t>New </a:t>
            </a:r>
            <a:r>
              <a:rPr lang="pt-PT" sz="2600" u="sng" dirty="0" err="1">
                <a:latin typeface="Franklin Gothic Medium" panose="020B0603020102020204" pitchFamily="34" charset="0"/>
              </a:rPr>
              <a:t>Students</a:t>
            </a:r>
            <a:r>
              <a:rPr lang="pt-PT" sz="2600" u="sng" dirty="0">
                <a:latin typeface="Franklin Gothic Medium" panose="020B0603020102020204" pitchFamily="34" charset="0"/>
              </a:rPr>
              <a:t> </a:t>
            </a:r>
            <a:r>
              <a:rPr lang="pt-PT" sz="2600" u="sng" dirty="0" err="1">
                <a:latin typeface="Franklin Gothic Medium" panose="020B0603020102020204" pitchFamily="34" charset="0"/>
              </a:rPr>
              <a:t>Welcome</a:t>
            </a:r>
            <a:r>
              <a:rPr lang="pt-PT" sz="2600" u="sng" dirty="0">
                <a:latin typeface="Franklin Gothic Medium" panose="020B0603020102020204" pitchFamily="34" charset="0"/>
              </a:rPr>
              <a:t> </a:t>
            </a:r>
            <a:r>
              <a:rPr lang="pt-PT" sz="2600" u="sng" dirty="0" err="1">
                <a:latin typeface="Franklin Gothic Medium" panose="020B0603020102020204" pitchFamily="34" charset="0"/>
              </a:rPr>
              <a:t>Session</a:t>
            </a:r>
            <a:r>
              <a:rPr lang="pt-PT" sz="2600" u="sng" dirty="0">
                <a:latin typeface="Franklin Gothic Medium" panose="020B0603020102020204" pitchFamily="34" charset="0"/>
              </a:rPr>
              <a:t>:</a:t>
            </a:r>
            <a:r>
              <a:rPr lang="pt-PT" sz="2600" dirty="0">
                <a:latin typeface="Franklin Gothic Medium" panose="020B0603020102020204" pitchFamily="34" charset="0"/>
              </a:rPr>
              <a:t> </a:t>
            </a:r>
            <a:r>
              <a:rPr lang="pt-PT" sz="2600" dirty="0" err="1">
                <a:latin typeface="Franklin Gothic Medium" panose="020B0603020102020204" pitchFamily="34" charset="0"/>
              </a:rPr>
              <a:t>September</a:t>
            </a:r>
            <a:r>
              <a:rPr lang="pt-PT" sz="2600" dirty="0">
                <a:latin typeface="Franklin Gothic Medium" panose="020B0603020102020204" pitchFamily="34" charset="0"/>
              </a:rPr>
              <a:t> 18, 2023 </a:t>
            </a:r>
          </a:p>
        </p:txBody>
      </p:sp>
      <p:sp>
        <p:nvSpPr>
          <p:cNvPr id="16" name="CaixaDeTexto 15">
            <a:extLst>
              <a:ext uri="{FF2B5EF4-FFF2-40B4-BE49-F238E27FC236}">
                <a16:creationId xmlns:a16="http://schemas.microsoft.com/office/drawing/2014/main" id="{B2089AEB-9197-F107-CF11-658557AACAD0}"/>
              </a:ext>
            </a:extLst>
          </p:cNvPr>
          <p:cNvSpPr txBox="1"/>
          <p:nvPr/>
        </p:nvSpPr>
        <p:spPr>
          <a:xfrm>
            <a:off x="203197" y="2813959"/>
            <a:ext cx="9489164" cy="492443"/>
          </a:xfrm>
          <a:prstGeom prst="rect">
            <a:avLst/>
          </a:prstGeom>
          <a:noFill/>
        </p:spPr>
        <p:txBody>
          <a:bodyPr wrap="square" rtlCol="0">
            <a:spAutoFit/>
          </a:bodyPr>
          <a:lstStyle/>
          <a:p>
            <a:r>
              <a:rPr lang="pt-PT" sz="2600" u="sng" dirty="0">
                <a:latin typeface="Franklin Gothic Medium" panose="020B0603020102020204" pitchFamily="34" charset="0"/>
              </a:rPr>
              <a:t>Ciências Research &amp; </a:t>
            </a:r>
            <a:r>
              <a:rPr lang="pt-PT" sz="2600" u="sng" dirty="0" err="1">
                <a:latin typeface="Franklin Gothic Medium" panose="020B0603020102020204" pitchFamily="34" charset="0"/>
              </a:rPr>
              <a:t>Innovation</a:t>
            </a:r>
            <a:r>
              <a:rPr lang="pt-PT" sz="2600" u="sng" dirty="0">
                <a:latin typeface="Franklin Gothic Medium" panose="020B0603020102020204" pitchFamily="34" charset="0"/>
              </a:rPr>
              <a:t> </a:t>
            </a:r>
            <a:r>
              <a:rPr lang="pt-PT" sz="2600" u="sng" dirty="0" err="1">
                <a:latin typeface="Franklin Gothic Medium" panose="020B0603020102020204" pitchFamily="34" charset="0"/>
              </a:rPr>
              <a:t>Day</a:t>
            </a:r>
            <a:r>
              <a:rPr lang="pt-PT" sz="2600" u="sng" dirty="0">
                <a:latin typeface="Franklin Gothic Medium" panose="020B0603020102020204" pitchFamily="34" charset="0"/>
              </a:rPr>
              <a:t>:</a:t>
            </a:r>
            <a:r>
              <a:rPr lang="pt-PT" sz="2600" dirty="0">
                <a:latin typeface="Franklin Gothic Medium" panose="020B0603020102020204" pitchFamily="34" charset="0"/>
              </a:rPr>
              <a:t> </a:t>
            </a:r>
            <a:r>
              <a:rPr lang="pt-PT" sz="2600" dirty="0" err="1">
                <a:latin typeface="Franklin Gothic Medium" panose="020B0603020102020204" pitchFamily="34" charset="0"/>
              </a:rPr>
              <a:t>October</a:t>
            </a:r>
            <a:r>
              <a:rPr lang="pt-PT" sz="2600" dirty="0">
                <a:latin typeface="Franklin Gothic Medium" panose="020B0603020102020204" pitchFamily="34" charset="0"/>
              </a:rPr>
              <a:t> 24, 2023</a:t>
            </a:r>
          </a:p>
        </p:txBody>
      </p:sp>
      <p:sp>
        <p:nvSpPr>
          <p:cNvPr id="17" name="CaixaDeTexto 16">
            <a:extLst>
              <a:ext uri="{FF2B5EF4-FFF2-40B4-BE49-F238E27FC236}">
                <a16:creationId xmlns:a16="http://schemas.microsoft.com/office/drawing/2014/main" id="{32171656-B05A-B860-08C8-5A2FCC61E6F4}"/>
              </a:ext>
            </a:extLst>
          </p:cNvPr>
          <p:cNvSpPr txBox="1"/>
          <p:nvPr/>
        </p:nvSpPr>
        <p:spPr>
          <a:xfrm>
            <a:off x="203197" y="3863825"/>
            <a:ext cx="9489164" cy="492443"/>
          </a:xfrm>
          <a:prstGeom prst="rect">
            <a:avLst/>
          </a:prstGeom>
          <a:noFill/>
        </p:spPr>
        <p:txBody>
          <a:bodyPr wrap="square" rtlCol="0">
            <a:spAutoFit/>
          </a:bodyPr>
          <a:lstStyle/>
          <a:p>
            <a:r>
              <a:rPr lang="pt-PT" sz="2600" u="sng" dirty="0">
                <a:latin typeface="Franklin Gothic Medium" panose="020B0603020102020204" pitchFamily="34" charset="0"/>
              </a:rPr>
              <a:t>Dia de Ciências:</a:t>
            </a:r>
            <a:r>
              <a:rPr lang="pt-PT" sz="2600" dirty="0">
                <a:latin typeface="Franklin Gothic Medium" panose="020B0603020102020204" pitchFamily="34" charset="0"/>
              </a:rPr>
              <a:t> </a:t>
            </a:r>
            <a:r>
              <a:rPr lang="pt-PT" sz="2600" dirty="0" err="1">
                <a:latin typeface="Franklin Gothic Medium" panose="020B0603020102020204" pitchFamily="34" charset="0"/>
              </a:rPr>
              <a:t>April</a:t>
            </a:r>
            <a:r>
              <a:rPr lang="pt-PT" sz="2600" dirty="0">
                <a:latin typeface="Franklin Gothic Medium" panose="020B0603020102020204" pitchFamily="34" charset="0"/>
              </a:rPr>
              <a:t> 23, 2024</a:t>
            </a:r>
          </a:p>
        </p:txBody>
      </p:sp>
      <p:sp>
        <p:nvSpPr>
          <p:cNvPr id="18" name="CaixaDeTexto 17">
            <a:extLst>
              <a:ext uri="{FF2B5EF4-FFF2-40B4-BE49-F238E27FC236}">
                <a16:creationId xmlns:a16="http://schemas.microsoft.com/office/drawing/2014/main" id="{883F4272-D856-1081-9989-D1D3A201815C}"/>
              </a:ext>
            </a:extLst>
          </p:cNvPr>
          <p:cNvSpPr txBox="1"/>
          <p:nvPr/>
        </p:nvSpPr>
        <p:spPr>
          <a:xfrm>
            <a:off x="203197" y="4913691"/>
            <a:ext cx="9489164" cy="492443"/>
          </a:xfrm>
          <a:prstGeom prst="rect">
            <a:avLst/>
          </a:prstGeom>
          <a:noFill/>
        </p:spPr>
        <p:txBody>
          <a:bodyPr wrap="square" rtlCol="0">
            <a:spAutoFit/>
          </a:bodyPr>
          <a:lstStyle/>
          <a:p>
            <a:r>
              <a:rPr lang="pt-PT" sz="2600" u="sng" dirty="0">
                <a:latin typeface="Franklin Gothic Medium" panose="020B0603020102020204" pitchFamily="34" charset="0"/>
              </a:rPr>
              <a:t>Ciências </a:t>
            </a:r>
            <a:r>
              <a:rPr lang="pt-PT" sz="2600" u="sng" dirty="0" err="1">
                <a:latin typeface="Franklin Gothic Medium" panose="020B0603020102020204" pitchFamily="34" charset="0"/>
              </a:rPr>
              <a:t>Jobshop</a:t>
            </a:r>
            <a:r>
              <a:rPr lang="pt-PT" sz="2600" u="sng" dirty="0">
                <a:latin typeface="Franklin Gothic Medium" panose="020B0603020102020204" pitchFamily="34" charset="0"/>
              </a:rPr>
              <a:t>:</a:t>
            </a:r>
            <a:r>
              <a:rPr lang="pt-PT" sz="2600" dirty="0">
                <a:latin typeface="Franklin Gothic Medium" panose="020B0603020102020204" pitchFamily="34" charset="0"/>
              </a:rPr>
              <a:t> </a:t>
            </a:r>
            <a:r>
              <a:rPr lang="pt-PT" sz="2600" dirty="0" err="1">
                <a:latin typeface="Franklin Gothic Medium" panose="020B0603020102020204" pitchFamily="34" charset="0"/>
              </a:rPr>
              <a:t>May</a:t>
            </a:r>
            <a:r>
              <a:rPr lang="pt-PT" sz="2600" dirty="0">
                <a:latin typeface="Franklin Gothic Medium" panose="020B0603020102020204" pitchFamily="34" charset="0"/>
              </a:rPr>
              <a:t> 2024</a:t>
            </a:r>
            <a:endParaRPr lang="pt-PT" sz="2600" dirty="0">
              <a:solidFill>
                <a:srgbClr val="FF0000"/>
              </a:solidFill>
              <a:latin typeface="Franklin Gothic Medium" panose="020B0603020102020204" pitchFamily="34" charset="0"/>
            </a:endParaRPr>
          </a:p>
        </p:txBody>
      </p:sp>
      <p:pic>
        <p:nvPicPr>
          <p:cNvPr id="2" name="Picture 25">
            <a:extLst>
              <a:ext uri="{FF2B5EF4-FFF2-40B4-BE49-F238E27FC236}">
                <a16:creationId xmlns:a16="http://schemas.microsoft.com/office/drawing/2014/main" id="{42BE8F4B-B687-984C-6953-CF2001A09447}"/>
              </a:ext>
            </a:extLst>
          </p:cNvPr>
          <p:cNvPicPr>
            <a:picLocks noChangeAspect="1"/>
          </p:cNvPicPr>
          <p:nvPr/>
        </p:nvPicPr>
        <p:blipFill>
          <a:blip r:embed="rId4"/>
          <a:stretch>
            <a:fillRect/>
          </a:stretch>
        </p:blipFill>
        <p:spPr>
          <a:xfrm>
            <a:off x="10365317" y="241930"/>
            <a:ext cx="1456971" cy="582788"/>
          </a:xfrm>
          <a:prstGeom prst="rect">
            <a:avLst/>
          </a:prstGeom>
        </p:spPr>
      </p:pic>
    </p:spTree>
    <p:extLst>
      <p:ext uri="{BB962C8B-B14F-4D97-AF65-F5344CB8AC3E}">
        <p14:creationId xmlns:p14="http://schemas.microsoft.com/office/powerpoint/2010/main" val="19288229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7" grpId="0"/>
      <p:bldP spid="18"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4769</TotalTime>
  <Words>1894</Words>
  <Application>Microsoft Office PowerPoint</Application>
  <PresentationFormat>Ecrã Panorâmico</PresentationFormat>
  <Paragraphs>178</Paragraphs>
  <Slides>14</Slides>
  <Notes>9</Notes>
  <HiddenSlides>0</HiddenSlides>
  <MMClips>0</MMClips>
  <ScaleCrop>false</ScaleCrop>
  <HeadingPairs>
    <vt:vector size="6" baseType="variant">
      <vt:variant>
        <vt:lpstr>Tipos de letra usados</vt:lpstr>
      </vt:variant>
      <vt:variant>
        <vt:i4>10</vt:i4>
      </vt:variant>
      <vt:variant>
        <vt:lpstr>Tema</vt:lpstr>
      </vt:variant>
      <vt:variant>
        <vt:i4>1</vt:i4>
      </vt:variant>
      <vt:variant>
        <vt:lpstr>Títulos dos diapositivos</vt:lpstr>
      </vt:variant>
      <vt:variant>
        <vt:i4>14</vt:i4>
      </vt:variant>
    </vt:vector>
  </HeadingPairs>
  <TitlesOfParts>
    <vt:vector size="25" baseType="lpstr">
      <vt:lpstr>Arial</vt:lpstr>
      <vt:lpstr>Calibri</vt:lpstr>
      <vt:lpstr>Calibri Light</vt:lpstr>
      <vt:lpstr>Franklin Gothic Book</vt:lpstr>
      <vt:lpstr>Franklin Gothic Medium</vt:lpstr>
      <vt:lpstr>Gill Sans</vt:lpstr>
      <vt:lpstr>Helvetica</vt:lpstr>
      <vt:lpstr>Helvetica Neue</vt:lpstr>
      <vt:lpstr>sofia_pro_regularregular</vt:lpstr>
      <vt:lpstr>sofia_probold</vt:lpstr>
      <vt:lpstr>Office Theme</vt:lpstr>
      <vt:lpstr>Apresentação do PowerPoint</vt:lpstr>
      <vt:lpstr>Apresentação do PowerPoint</vt:lpstr>
      <vt:lpstr>Apresentação do PowerPoint</vt:lpstr>
      <vt:lpstr>Apresentação do PowerPoint</vt:lpstr>
      <vt:lpstr>Apresentação do PowerPoint</vt:lpstr>
      <vt:lpstr>Where: news, newsletter &amp; social media</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Pedro Miguel Dinis de Almeida</dc:creator>
  <cp:lastModifiedBy>Marta Daniela de Almeida Santos</cp:lastModifiedBy>
  <cp:revision>225</cp:revision>
  <cp:lastPrinted>2020-09-08T20:50:27Z</cp:lastPrinted>
  <dcterms:created xsi:type="dcterms:W3CDTF">2020-09-02T11:28:22Z</dcterms:created>
  <dcterms:modified xsi:type="dcterms:W3CDTF">2023-09-04T15:24:19Z</dcterms:modified>
</cp:coreProperties>
</file>