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59" r:id="rId4"/>
    <p:sldId id="260" r:id="rId5"/>
    <p:sldId id="262" r:id="rId6"/>
    <p:sldId id="263" r:id="rId7"/>
    <p:sldId id="264" r:id="rId8"/>
    <p:sldId id="268" r:id="rId9"/>
    <p:sldId id="270" r:id="rId10"/>
    <p:sldId id="269" r:id="rId11"/>
    <p:sldId id="271" r:id="rId12"/>
    <p:sldId id="272" r:id="rId13"/>
    <p:sldId id="273" r:id="rId14"/>
    <p:sldId id="274" r:id="rId15"/>
    <p:sldId id="275" r:id="rId16"/>
    <p:sldId id="276" r:id="rId17"/>
    <p:sldId id="267" r:id="rId18"/>
  </p:sldIdLst>
  <p:sldSz cx="12192000" cy="6858000"/>
  <p:notesSz cx="6888163" cy="10018713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34A7"/>
    <a:srgbClr val="1F2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29"/>
    <p:restoredTop sz="96327"/>
  </p:normalViewPr>
  <p:slideViewPr>
    <p:cSldViewPr snapToGrid="0" snapToObjects="1">
      <p:cViewPr varScale="1">
        <p:scale>
          <a:sx n="99" d="100"/>
          <a:sy n="99" d="100"/>
        </p:scale>
        <p:origin x="102" y="1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07603174-5334-1641-82A5-ABDB264A5460}" type="datetimeFigureOut">
              <a:rPr lang="x-none" smtClean="0"/>
              <a:t>9/6/2023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</p:spPr>
        <p:txBody>
          <a:bodyPr vert="horz" lIns="96606" tIns="48303" rIns="96606" bIns="48303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8E2CCF1C-ACDA-D04F-99B0-C5515D616A2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54417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256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4593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1480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4295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1710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4682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3404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933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275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275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7268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3048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8596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5938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7096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769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840D1-FAEE-BF48-81E1-C5607F695C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3F2D28-50AF-6441-B5E8-32F0971F4C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A51C6B-9705-0B44-B701-115891B60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DBE8-CA1D-FD4C-A99F-A501843DBEB2}" type="datetimeFigureOut">
              <a:rPr lang="x-none" smtClean="0"/>
              <a:t>9/6/2023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0A009D-34EA-E649-9FDF-6B87A5748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2D679-9257-0744-8CF0-360C5098B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76D7F-F160-524A-85E9-667AF1B1F66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62013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4E07F-694D-9D41-811F-62CB77E46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95FCE2-2696-3D4F-A3F3-DC96F930AB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38F64-D943-0849-B0E4-46761E804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DBE8-CA1D-FD4C-A99F-A501843DBEB2}" type="datetimeFigureOut">
              <a:rPr lang="x-none" smtClean="0"/>
              <a:t>9/6/2023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B862C-22B0-9D46-9E3E-79C565B00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9F7C35-39E1-2E42-9A98-C1BAEE0F0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76D7F-F160-524A-85E9-667AF1B1F66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81365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5B3090-3793-BB42-AB7C-701C87D706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B619B5-A21B-2D40-9DBD-D14818FA92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516A3-6C7E-4045-A3FD-4E4B0ED83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DBE8-CA1D-FD4C-A99F-A501843DBEB2}" type="datetimeFigureOut">
              <a:rPr lang="x-none" smtClean="0"/>
              <a:t>9/6/2023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00619C-0924-DA4D-9F3C-65314C345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B6FFAC-10D1-704B-BFD1-B7C85EC25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76D7F-F160-524A-85E9-667AF1B1F66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363599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9300" y="6390572"/>
            <a:ext cx="2844800" cy="365125"/>
          </a:xfrm>
          <a:prstGeom prst="rect">
            <a:avLst/>
          </a:prstGeom>
        </p:spPr>
        <p:txBody>
          <a:bodyPr/>
          <a:lstStyle/>
          <a:p>
            <a:fld id="{6EF17F52-B406-704B-A1C1-ADE91C0611C0}" type="slidenum">
              <a:rPr lang="en-US" smtClean="0"/>
              <a:t>‹#›</a:t>
            </a:fld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254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18E86-886E-1B43-BE1B-F2D7C7F26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5A53D-11BD-AA43-8EC2-B401FC9816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DAFE1D-AFDD-6644-9903-21AC6FB7B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DBE8-CA1D-FD4C-A99F-A501843DBEB2}" type="datetimeFigureOut">
              <a:rPr lang="x-none" smtClean="0"/>
              <a:t>9/6/2023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19907-C3D1-964B-8B4A-F7C35B9BD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8124A3-5E34-0A49-ABAB-876F4F4AB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76D7F-F160-524A-85E9-667AF1B1F66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9402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125A6-484D-4D43-BC85-0AB349E6B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7BB7C5-CD3A-4D43-8842-DC53DD490D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095FA6-5DCC-6C42-8991-47BC44861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DBE8-CA1D-FD4C-A99F-A501843DBEB2}" type="datetimeFigureOut">
              <a:rPr lang="x-none" smtClean="0"/>
              <a:t>9/6/2023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E4CF7-6A29-FA44-AD70-49E4EE8C7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97B20-1645-9A49-A12F-B8F140181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76D7F-F160-524A-85E9-667AF1B1F66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33100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F8F73-D6D2-6842-8F60-753D47883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E7EC0-F790-3841-B192-FFE5362316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B87A4F-7128-FD4B-A31A-76747FB73B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C4F0C2-EB9F-0440-A805-27D74316B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DBE8-CA1D-FD4C-A99F-A501843DBEB2}" type="datetimeFigureOut">
              <a:rPr lang="x-none" smtClean="0"/>
              <a:t>9/6/2023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568FC9-19F8-5C4C-87BA-FE1A54028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974A01-BAC5-DF47-8442-BC834519C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76D7F-F160-524A-85E9-667AF1B1F66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94622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F4F4B-C569-2A41-847A-DE63A6A6D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3ED60C-C646-5C4A-8B4C-17780FE1F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8E6E48-954F-414B-B495-821AAFDDDB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FDE0C3-8154-F44A-AAA5-3499946290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4E2769-5DB8-DC43-8791-F35D174D4E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2F0D5B-97D9-0B4C-B21D-4269298D2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DBE8-CA1D-FD4C-A99F-A501843DBEB2}" type="datetimeFigureOut">
              <a:rPr lang="x-none" smtClean="0"/>
              <a:t>9/6/2023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D8F7F7-A42B-8B4C-985B-D8A4330D5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0BD807-D131-F24B-B09D-3B30B5EE0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76D7F-F160-524A-85E9-667AF1B1F66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47422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E0AC1-86F1-7A4A-87C2-93B5C69EF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CE6FEB-8166-2242-8B59-373281E1D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DBE8-CA1D-FD4C-A99F-A501843DBEB2}" type="datetimeFigureOut">
              <a:rPr lang="x-none" smtClean="0"/>
              <a:t>9/6/2023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0079C2-FBED-CE49-A3F3-FF955746B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24C2E1-5379-A540-ACC0-A0C7AEDE8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76D7F-F160-524A-85E9-667AF1B1F66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52963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0D01F0-75C1-BF4A-955F-F821123EC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DBE8-CA1D-FD4C-A99F-A501843DBEB2}" type="datetimeFigureOut">
              <a:rPr lang="x-none" smtClean="0"/>
              <a:t>9/6/2023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87EB96-9583-DF48-81E9-A4FCE1F45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B570AE-2111-AD45-B5BC-74FDF8CB6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76D7F-F160-524A-85E9-667AF1B1F66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67402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22719-E57D-9A4D-9420-1205DF938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804FC-D6C0-FE4C-BE9E-04FE0704AB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E0C339-B1A3-3B4A-8C26-4A5B3EF325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9A406-B5AC-EF47-986C-06C800C11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DBE8-CA1D-FD4C-A99F-A501843DBEB2}" type="datetimeFigureOut">
              <a:rPr lang="x-none" smtClean="0"/>
              <a:t>9/6/2023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37E49B-2CC5-D742-8F60-5F07865E3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06A929-783A-A241-904E-B57ABC6CC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76D7F-F160-524A-85E9-667AF1B1F66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65383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19A09-6015-C440-A2D6-1DD899C8B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CA7BF9-ADFD-4649-9B35-236DE2B187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31875E-8C2B-674A-AA88-5DB200F161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4B173D-A461-0749-B65A-C62DEA7FF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DBE8-CA1D-FD4C-A99F-A501843DBEB2}" type="datetimeFigureOut">
              <a:rPr lang="x-none" smtClean="0"/>
              <a:t>9/6/2023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63E041-1033-EE43-BEC4-CBCC5B026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48169D-41AE-004C-BD16-0A8EA4D7A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76D7F-F160-524A-85E9-667AF1B1F66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70867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553A92-0F5B-A946-A865-0224925FA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6CC07C-99A1-9D4F-B54D-AF7941AD1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ACB54C-1E1D-1A47-902C-FF57CC481C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0DBE8-CA1D-FD4C-A99F-A501843DBEB2}" type="datetimeFigureOut">
              <a:rPr lang="x-none" smtClean="0"/>
              <a:t>9/6/2023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23236-3381-D14B-85EC-B1DED5A7F6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8F72D6-1B87-7B4B-9F2D-24134CFA2A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76D7F-F160-524A-85E9-667AF1B1F66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89092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cec@fc.ul.pt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emf"/><Relationship Id="rId4" Type="http://schemas.openxmlformats.org/officeDocument/2006/relationships/hyperlink" Target="mailto:tjguerreiro@fc.ul.pt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4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.w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wmf"/><Relationship Id="rId4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2.emf"/><Relationship Id="rId7" Type="http://schemas.openxmlformats.org/officeDocument/2006/relationships/image" Target="../media/image6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5.w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7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34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9B172DA-2C5C-FF46-9902-EC725F49F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0819" y="0"/>
            <a:ext cx="45764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16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82529" y="365126"/>
            <a:ext cx="8571271" cy="922900"/>
          </a:xfrm>
        </p:spPr>
        <p:txBody>
          <a:bodyPr>
            <a:normAutofit/>
          </a:bodyPr>
          <a:lstStyle/>
          <a:p>
            <a:r>
              <a:rPr lang="pt-PT" dirty="0">
                <a:solidFill>
                  <a:srgbClr val="2034A7"/>
                </a:solidFill>
              </a:rPr>
              <a:t>FAQ</a:t>
            </a:r>
          </a:p>
        </p:txBody>
      </p:sp>
      <p:sp>
        <p:nvSpPr>
          <p:cNvPr id="8" name="Marcador de Posição de Conteúdo 7"/>
          <p:cNvSpPr>
            <a:spLocks noGrp="1"/>
          </p:cNvSpPr>
          <p:nvPr>
            <p:ph sz="half" idx="2"/>
          </p:nvPr>
        </p:nvSpPr>
        <p:spPr>
          <a:xfrm>
            <a:off x="717551" y="2333297"/>
            <a:ext cx="10636250" cy="38436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My study is an anonymous online questionnaire, totally harmless. Should I still submit to CEC?</a:t>
            </a:r>
          </a:p>
          <a:p>
            <a:pPr marL="457200" lvl="1" indent="0" algn="just">
              <a:buNone/>
            </a:pPr>
            <a:r>
              <a:rPr lang="pt-PT" sz="2800" dirty="0">
                <a:solidFill>
                  <a:srgbClr val="2034A7"/>
                </a:solidFill>
              </a:rPr>
              <a:t>Yes, definitely. The way in which questions are asked or data is treated or stored can still have ethical concerns that the researchers were unaware of.</a:t>
            </a:r>
          </a:p>
          <a:p>
            <a:pPr marL="457200" lvl="1" indent="0">
              <a:buNone/>
            </a:pPr>
            <a:endParaRPr lang="pt-PT" sz="2800" dirty="0">
              <a:solidFill>
                <a:srgbClr val="2034A7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10</a:t>
            </a:fld>
            <a:endParaRPr lang="en-US"/>
          </a:p>
          <a:p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B3F18F2-CFE6-2E4E-A025-0BB0EB052B02}"/>
              </a:ext>
            </a:extLst>
          </p:cNvPr>
          <p:cNvCxnSpPr>
            <a:cxnSpLocks/>
          </p:cNvCxnSpPr>
          <p:nvPr/>
        </p:nvCxnSpPr>
        <p:spPr>
          <a:xfrm>
            <a:off x="720725" y="6318000"/>
            <a:ext cx="10611304" cy="0"/>
          </a:xfrm>
          <a:prstGeom prst="line">
            <a:avLst/>
          </a:prstGeom>
          <a:ln w="6350">
            <a:solidFill>
              <a:srgbClr val="2C3FB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617ABF5-426D-C748-8E58-91AEF6E58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25" y="361950"/>
            <a:ext cx="1626935" cy="65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777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82529" y="365126"/>
            <a:ext cx="8571271" cy="922900"/>
          </a:xfrm>
        </p:spPr>
        <p:txBody>
          <a:bodyPr>
            <a:normAutofit/>
          </a:bodyPr>
          <a:lstStyle/>
          <a:p>
            <a:r>
              <a:rPr lang="pt-PT" dirty="0">
                <a:solidFill>
                  <a:srgbClr val="2034A7"/>
                </a:solidFill>
              </a:rPr>
              <a:t>FAQ</a:t>
            </a:r>
          </a:p>
        </p:txBody>
      </p:sp>
      <p:sp>
        <p:nvSpPr>
          <p:cNvPr id="8" name="Marcador de Posição de Conteúdo 7"/>
          <p:cNvSpPr>
            <a:spLocks noGrp="1"/>
          </p:cNvSpPr>
          <p:nvPr>
            <p:ph sz="half" idx="2"/>
          </p:nvPr>
        </p:nvSpPr>
        <p:spPr>
          <a:xfrm>
            <a:off x="717551" y="2333297"/>
            <a:ext cx="10636250" cy="38436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What is gatekeeping and I should I be worried with it?</a:t>
            </a:r>
          </a:p>
          <a:p>
            <a:pPr marL="457200" lvl="1" indent="0">
              <a:buNone/>
            </a:pPr>
            <a:endParaRPr lang="pt-PT" sz="2800" dirty="0">
              <a:solidFill>
                <a:srgbClr val="2034A7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11</a:t>
            </a:fld>
            <a:endParaRPr lang="en-US"/>
          </a:p>
          <a:p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B3F18F2-CFE6-2E4E-A025-0BB0EB052B02}"/>
              </a:ext>
            </a:extLst>
          </p:cNvPr>
          <p:cNvCxnSpPr>
            <a:cxnSpLocks/>
          </p:cNvCxnSpPr>
          <p:nvPr/>
        </p:nvCxnSpPr>
        <p:spPr>
          <a:xfrm>
            <a:off x="720725" y="6318000"/>
            <a:ext cx="10611304" cy="0"/>
          </a:xfrm>
          <a:prstGeom prst="line">
            <a:avLst/>
          </a:prstGeom>
          <a:ln w="6350">
            <a:solidFill>
              <a:srgbClr val="2C3FB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617ABF5-426D-C748-8E58-91AEF6E58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25" y="361950"/>
            <a:ext cx="1626935" cy="65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323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82529" y="365126"/>
            <a:ext cx="8571271" cy="922900"/>
          </a:xfrm>
        </p:spPr>
        <p:txBody>
          <a:bodyPr>
            <a:normAutofit/>
          </a:bodyPr>
          <a:lstStyle/>
          <a:p>
            <a:r>
              <a:rPr lang="pt-PT" dirty="0">
                <a:solidFill>
                  <a:srgbClr val="2034A7"/>
                </a:solidFill>
              </a:rPr>
              <a:t>FAQ</a:t>
            </a:r>
          </a:p>
        </p:txBody>
      </p:sp>
      <p:sp>
        <p:nvSpPr>
          <p:cNvPr id="8" name="Marcador de Posição de Conteúdo 7"/>
          <p:cNvSpPr>
            <a:spLocks noGrp="1"/>
          </p:cNvSpPr>
          <p:nvPr>
            <p:ph sz="half" idx="2"/>
          </p:nvPr>
        </p:nvSpPr>
        <p:spPr>
          <a:xfrm>
            <a:off x="717551" y="2333297"/>
            <a:ext cx="10636250" cy="38436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What is gatekeeping and I should I be worried with it?</a:t>
            </a:r>
          </a:p>
          <a:p>
            <a:pPr marL="457200" lvl="1" indent="0">
              <a:buNone/>
            </a:pPr>
            <a:r>
              <a:rPr lang="pt-PT" sz="2800" dirty="0">
                <a:solidFill>
                  <a:srgbClr val="2034A7"/>
                </a:solidFill>
              </a:rPr>
              <a:t>A gatekeeper may be, without the researchers’ awareness or even self awareness, deciding or restricting participant’s involvement and response. It is a threat to Informed Consent.</a:t>
            </a:r>
          </a:p>
          <a:p>
            <a:pPr marL="457200" lvl="1" indent="0">
              <a:buNone/>
            </a:pPr>
            <a:endParaRPr lang="pt-PT" sz="2800" dirty="0">
              <a:solidFill>
                <a:srgbClr val="2034A7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12</a:t>
            </a:fld>
            <a:endParaRPr lang="en-US"/>
          </a:p>
          <a:p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B3F18F2-CFE6-2E4E-A025-0BB0EB052B02}"/>
              </a:ext>
            </a:extLst>
          </p:cNvPr>
          <p:cNvCxnSpPr>
            <a:cxnSpLocks/>
          </p:cNvCxnSpPr>
          <p:nvPr/>
        </p:nvCxnSpPr>
        <p:spPr>
          <a:xfrm>
            <a:off x="720725" y="6318000"/>
            <a:ext cx="10611304" cy="0"/>
          </a:xfrm>
          <a:prstGeom prst="line">
            <a:avLst/>
          </a:prstGeom>
          <a:ln w="6350">
            <a:solidFill>
              <a:srgbClr val="2C3FB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617ABF5-426D-C748-8E58-91AEF6E58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25" y="361950"/>
            <a:ext cx="1626935" cy="65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4117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82529" y="365126"/>
            <a:ext cx="8571271" cy="922900"/>
          </a:xfrm>
        </p:spPr>
        <p:txBody>
          <a:bodyPr>
            <a:normAutofit/>
          </a:bodyPr>
          <a:lstStyle/>
          <a:p>
            <a:r>
              <a:rPr lang="pt-PT" dirty="0">
                <a:solidFill>
                  <a:srgbClr val="2034A7"/>
                </a:solidFill>
              </a:rPr>
              <a:t>FAQ</a:t>
            </a:r>
          </a:p>
        </p:txBody>
      </p:sp>
      <p:sp>
        <p:nvSpPr>
          <p:cNvPr id="8" name="Marcador de Posição de Conteúdo 7"/>
          <p:cNvSpPr>
            <a:spLocks noGrp="1"/>
          </p:cNvSpPr>
          <p:nvPr>
            <p:ph sz="half" idx="2"/>
          </p:nvPr>
        </p:nvSpPr>
        <p:spPr>
          <a:xfrm>
            <a:off x="717551" y="2333297"/>
            <a:ext cx="10636250" cy="38436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 did a study and now I need an ethical approval to publish the paper. Can CEC evaluate my study?</a:t>
            </a:r>
          </a:p>
          <a:p>
            <a:pPr marL="457200" lvl="1" indent="0">
              <a:buNone/>
            </a:pPr>
            <a:endParaRPr lang="pt-PT" sz="2800" dirty="0">
              <a:solidFill>
                <a:srgbClr val="2034A7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13</a:t>
            </a:fld>
            <a:endParaRPr lang="en-US"/>
          </a:p>
          <a:p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B3F18F2-CFE6-2E4E-A025-0BB0EB052B02}"/>
              </a:ext>
            </a:extLst>
          </p:cNvPr>
          <p:cNvCxnSpPr>
            <a:cxnSpLocks/>
          </p:cNvCxnSpPr>
          <p:nvPr/>
        </p:nvCxnSpPr>
        <p:spPr>
          <a:xfrm>
            <a:off x="720725" y="6318000"/>
            <a:ext cx="10611304" cy="0"/>
          </a:xfrm>
          <a:prstGeom prst="line">
            <a:avLst/>
          </a:prstGeom>
          <a:ln w="6350">
            <a:solidFill>
              <a:srgbClr val="2C3FB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617ABF5-426D-C748-8E58-91AEF6E58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25" y="361950"/>
            <a:ext cx="1626935" cy="65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492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82529" y="365126"/>
            <a:ext cx="8571271" cy="922900"/>
          </a:xfrm>
        </p:spPr>
        <p:txBody>
          <a:bodyPr>
            <a:normAutofit/>
          </a:bodyPr>
          <a:lstStyle/>
          <a:p>
            <a:r>
              <a:rPr lang="pt-PT" dirty="0">
                <a:solidFill>
                  <a:srgbClr val="2034A7"/>
                </a:solidFill>
              </a:rPr>
              <a:t>FAQ</a:t>
            </a:r>
          </a:p>
        </p:txBody>
      </p:sp>
      <p:sp>
        <p:nvSpPr>
          <p:cNvPr id="8" name="Marcador de Posição de Conteúdo 7"/>
          <p:cNvSpPr>
            <a:spLocks noGrp="1"/>
          </p:cNvSpPr>
          <p:nvPr>
            <p:ph sz="half" idx="2"/>
          </p:nvPr>
        </p:nvSpPr>
        <p:spPr>
          <a:xfrm>
            <a:off x="717551" y="2333297"/>
            <a:ext cx="10636250" cy="38436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 did a study and now I need an ethical approval to publish the paper. Can CEC evaluate my study?</a:t>
            </a:r>
          </a:p>
          <a:p>
            <a:pPr marL="457200" lvl="1" indent="0">
              <a:buNone/>
            </a:pPr>
            <a:r>
              <a:rPr lang="pt-PT" sz="2800" dirty="0">
                <a:solidFill>
                  <a:srgbClr val="2034A7"/>
                </a:solidFill>
              </a:rPr>
              <a:t>Generally, no. The study was already performed which makes any recommendation for change impossible. Still, there are situations where data is collected without a planned study, and can still lead to an </a:t>
            </a:r>
            <a:r>
              <a:rPr lang="pt-PT" sz="2800" i="1" dirty="0">
                <a:solidFill>
                  <a:srgbClr val="2034A7"/>
                </a:solidFill>
              </a:rPr>
              <a:t>honest </a:t>
            </a:r>
            <a:r>
              <a:rPr lang="pt-PT" sz="2800" dirty="0">
                <a:solidFill>
                  <a:srgbClr val="2034A7"/>
                </a:solidFill>
              </a:rPr>
              <a:t>submission.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14</a:t>
            </a:fld>
            <a:endParaRPr lang="en-US"/>
          </a:p>
          <a:p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B3F18F2-CFE6-2E4E-A025-0BB0EB052B02}"/>
              </a:ext>
            </a:extLst>
          </p:cNvPr>
          <p:cNvCxnSpPr>
            <a:cxnSpLocks/>
          </p:cNvCxnSpPr>
          <p:nvPr/>
        </p:nvCxnSpPr>
        <p:spPr>
          <a:xfrm>
            <a:off x="720725" y="6318000"/>
            <a:ext cx="10611304" cy="0"/>
          </a:xfrm>
          <a:prstGeom prst="line">
            <a:avLst/>
          </a:prstGeom>
          <a:ln w="6350">
            <a:solidFill>
              <a:srgbClr val="2C3FB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617ABF5-426D-C748-8E58-91AEF6E58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25" y="361950"/>
            <a:ext cx="1626935" cy="65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923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82529" y="365126"/>
            <a:ext cx="8571271" cy="922900"/>
          </a:xfrm>
        </p:spPr>
        <p:txBody>
          <a:bodyPr>
            <a:normAutofit/>
          </a:bodyPr>
          <a:lstStyle/>
          <a:p>
            <a:r>
              <a:rPr lang="pt-PT" dirty="0">
                <a:solidFill>
                  <a:srgbClr val="2034A7"/>
                </a:solidFill>
              </a:rPr>
              <a:t>FAQ</a:t>
            </a:r>
          </a:p>
        </p:txBody>
      </p:sp>
      <p:sp>
        <p:nvSpPr>
          <p:cNvPr id="8" name="Marcador de Posição de Conteúdo 7"/>
          <p:cNvSpPr>
            <a:spLocks noGrp="1"/>
          </p:cNvSpPr>
          <p:nvPr>
            <p:ph sz="half" idx="2"/>
          </p:nvPr>
        </p:nvSpPr>
        <p:spPr>
          <a:xfrm>
            <a:off x="717551" y="2333297"/>
            <a:ext cx="10636250" cy="38436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This is not mandatory and no one asks me for approvals in the journals I submit to. Why should I do it?</a:t>
            </a:r>
          </a:p>
          <a:p>
            <a:pPr marL="457200" lvl="1" indent="0">
              <a:buNone/>
            </a:pPr>
            <a:endParaRPr lang="pt-PT" sz="2800" dirty="0">
              <a:solidFill>
                <a:srgbClr val="2034A7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15</a:t>
            </a:fld>
            <a:endParaRPr lang="en-US"/>
          </a:p>
          <a:p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B3F18F2-CFE6-2E4E-A025-0BB0EB052B02}"/>
              </a:ext>
            </a:extLst>
          </p:cNvPr>
          <p:cNvCxnSpPr>
            <a:cxnSpLocks/>
          </p:cNvCxnSpPr>
          <p:nvPr/>
        </p:nvCxnSpPr>
        <p:spPr>
          <a:xfrm>
            <a:off x="720725" y="6318000"/>
            <a:ext cx="10611304" cy="0"/>
          </a:xfrm>
          <a:prstGeom prst="line">
            <a:avLst/>
          </a:prstGeom>
          <a:ln w="6350">
            <a:solidFill>
              <a:srgbClr val="2C3FB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617ABF5-426D-C748-8E58-91AEF6E58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25" y="361950"/>
            <a:ext cx="1626935" cy="65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9576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82529" y="365126"/>
            <a:ext cx="8571271" cy="922900"/>
          </a:xfrm>
        </p:spPr>
        <p:txBody>
          <a:bodyPr>
            <a:normAutofit/>
          </a:bodyPr>
          <a:lstStyle/>
          <a:p>
            <a:r>
              <a:rPr lang="pt-PT" dirty="0">
                <a:solidFill>
                  <a:srgbClr val="2034A7"/>
                </a:solidFill>
              </a:rPr>
              <a:t>FAQ</a:t>
            </a:r>
          </a:p>
        </p:txBody>
      </p:sp>
      <p:sp>
        <p:nvSpPr>
          <p:cNvPr id="8" name="Marcador de Posição de Conteúdo 7"/>
          <p:cNvSpPr>
            <a:spLocks noGrp="1"/>
          </p:cNvSpPr>
          <p:nvPr>
            <p:ph sz="half" idx="2"/>
          </p:nvPr>
        </p:nvSpPr>
        <p:spPr>
          <a:xfrm>
            <a:off x="717551" y="2333297"/>
            <a:ext cx="10636250" cy="38436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This is not mandatory and no one asks me for approvals in the journals I submit to. Why should I do it?</a:t>
            </a:r>
          </a:p>
          <a:p>
            <a:pPr marL="457200" lvl="1" indent="0">
              <a:buNone/>
            </a:pPr>
            <a:r>
              <a:rPr lang="pt-PT" sz="2800" dirty="0">
                <a:solidFill>
                  <a:srgbClr val="2034A7"/>
                </a:solidFill>
              </a:rPr>
              <a:t>The ethics lies in you!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16</a:t>
            </a:fld>
            <a:endParaRPr lang="en-US"/>
          </a:p>
          <a:p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B3F18F2-CFE6-2E4E-A025-0BB0EB052B02}"/>
              </a:ext>
            </a:extLst>
          </p:cNvPr>
          <p:cNvCxnSpPr>
            <a:cxnSpLocks/>
          </p:cNvCxnSpPr>
          <p:nvPr/>
        </p:nvCxnSpPr>
        <p:spPr>
          <a:xfrm>
            <a:off x="720725" y="6318000"/>
            <a:ext cx="10611304" cy="0"/>
          </a:xfrm>
          <a:prstGeom prst="line">
            <a:avLst/>
          </a:prstGeom>
          <a:ln w="6350">
            <a:solidFill>
              <a:srgbClr val="2C3FB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617ABF5-426D-C748-8E58-91AEF6E58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25" y="361950"/>
            <a:ext cx="1626935" cy="65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5908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82529" y="365126"/>
            <a:ext cx="8571271" cy="922900"/>
          </a:xfrm>
        </p:spPr>
        <p:txBody>
          <a:bodyPr>
            <a:normAutofit/>
          </a:bodyPr>
          <a:lstStyle/>
          <a:p>
            <a:r>
              <a:rPr lang="pt-PT" dirty="0">
                <a:solidFill>
                  <a:srgbClr val="2034A7"/>
                </a:solidFill>
              </a:rPr>
              <a:t>Contacts</a:t>
            </a:r>
          </a:p>
        </p:txBody>
      </p:sp>
      <p:sp>
        <p:nvSpPr>
          <p:cNvPr id="8" name="Marcador de Posição de Conteúdo 7"/>
          <p:cNvSpPr>
            <a:spLocks noGrp="1"/>
          </p:cNvSpPr>
          <p:nvPr>
            <p:ph sz="half" idx="2"/>
          </p:nvPr>
        </p:nvSpPr>
        <p:spPr>
          <a:xfrm>
            <a:off x="717551" y="1592827"/>
            <a:ext cx="10636250" cy="45841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Mail</a:t>
            </a:r>
          </a:p>
          <a:p>
            <a:pPr marL="457200" lvl="1" indent="0">
              <a:buNone/>
            </a:pPr>
            <a:r>
              <a:rPr lang="pt-PT" sz="2800" dirty="0">
                <a:solidFill>
                  <a:srgbClr val="2034A7"/>
                </a:solidFill>
                <a:hlinkClick r:id="rId3"/>
              </a:rPr>
              <a:t>cec@fc.ul.pt</a:t>
            </a:r>
            <a:endParaRPr lang="pt-PT" sz="2800" dirty="0">
              <a:solidFill>
                <a:srgbClr val="2034A7"/>
              </a:solidFill>
            </a:endParaRPr>
          </a:p>
          <a:p>
            <a:pPr marL="457200" lvl="1" indent="0">
              <a:buNone/>
            </a:pPr>
            <a:r>
              <a:rPr lang="pt-PT" sz="2800" dirty="0">
                <a:solidFill>
                  <a:srgbClr val="2034A7"/>
                </a:solidFill>
                <a:hlinkClick r:id="rId4"/>
              </a:rPr>
              <a:t>tjguerreiro@fc.ul.pt</a:t>
            </a:r>
            <a:r>
              <a:rPr lang="pt-PT" sz="2800" dirty="0">
                <a:solidFill>
                  <a:srgbClr val="2034A7"/>
                </a:solidFill>
              </a:rPr>
              <a:t> </a:t>
            </a:r>
          </a:p>
          <a:p>
            <a:pPr marL="0" indent="0">
              <a:buNone/>
            </a:pPr>
            <a:r>
              <a:rPr lang="pt-PT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https://ciencias.ulisboa.pt/pt/comissao-etica-ciencias</a:t>
            </a:r>
          </a:p>
          <a:p>
            <a:pPr marL="0" indent="0">
              <a:buNone/>
            </a:pPr>
            <a:endParaRPr lang="pt-PT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17</a:t>
            </a:fld>
            <a:endParaRPr lang="en-US"/>
          </a:p>
          <a:p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B3F18F2-CFE6-2E4E-A025-0BB0EB052B02}"/>
              </a:ext>
            </a:extLst>
          </p:cNvPr>
          <p:cNvCxnSpPr>
            <a:cxnSpLocks/>
          </p:cNvCxnSpPr>
          <p:nvPr/>
        </p:nvCxnSpPr>
        <p:spPr>
          <a:xfrm>
            <a:off x="720725" y="6318000"/>
            <a:ext cx="10611304" cy="0"/>
          </a:xfrm>
          <a:prstGeom prst="line">
            <a:avLst/>
          </a:prstGeom>
          <a:ln w="6350">
            <a:solidFill>
              <a:srgbClr val="2C3FB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617ABF5-426D-C748-8E58-91AEF6E58F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725" y="361950"/>
            <a:ext cx="1626935" cy="65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124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34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95EEEB9-0EDE-504D-ABE0-FFD767D2D00E}"/>
              </a:ext>
            </a:extLst>
          </p:cNvPr>
          <p:cNvSpPr txBox="1"/>
          <p:nvPr/>
        </p:nvSpPr>
        <p:spPr>
          <a:xfrm>
            <a:off x="3569465" y="1057619"/>
            <a:ext cx="5510567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600" b="1" dirty="0">
                <a:solidFill>
                  <a:schemeClr val="bg1"/>
                </a:solidFill>
              </a:rPr>
              <a:t>Ethics Committee</a:t>
            </a:r>
          </a:p>
          <a:p>
            <a:pPr algn="ctr"/>
            <a:endParaRPr lang="pt-PT" sz="2000" b="1" dirty="0">
              <a:solidFill>
                <a:schemeClr val="bg1"/>
              </a:solidFill>
            </a:endParaRPr>
          </a:p>
          <a:p>
            <a:pPr algn="ctr"/>
            <a:r>
              <a:rPr lang="pt-PT" sz="2000" b="1" dirty="0">
                <a:solidFill>
                  <a:schemeClr val="bg1"/>
                </a:solidFill>
              </a:rPr>
              <a:t>Tiago Guerreiro</a:t>
            </a:r>
          </a:p>
          <a:p>
            <a:pPr algn="ctr"/>
            <a:endParaRPr lang="pt-PT" sz="2000" b="1" dirty="0">
              <a:solidFill>
                <a:schemeClr val="bg1"/>
              </a:solidFill>
            </a:endParaRPr>
          </a:p>
          <a:p>
            <a:pPr algn="ctr"/>
            <a:endParaRPr lang="pt-PT" sz="2000" b="1" dirty="0">
              <a:solidFill>
                <a:schemeClr val="bg1"/>
              </a:solidFill>
            </a:endParaRPr>
          </a:p>
          <a:p>
            <a:pPr algn="ctr"/>
            <a:endParaRPr lang="pt-PT" sz="1600" b="1" dirty="0">
              <a:solidFill>
                <a:schemeClr val="bg1"/>
              </a:solidFill>
            </a:endParaRPr>
          </a:p>
          <a:p>
            <a:pPr algn="ctr"/>
            <a:r>
              <a:rPr lang="pt-PT" sz="1600" b="1" dirty="0">
                <a:solidFill>
                  <a:schemeClr val="bg1"/>
                </a:solidFill>
              </a:rPr>
              <a:t>tjguerreiro@fc.ul.pt</a:t>
            </a:r>
            <a:endParaRPr lang="x-none" sz="1600" b="1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D539592-B63A-8D46-9FCB-D0BC94C2015E}"/>
              </a:ext>
            </a:extLst>
          </p:cNvPr>
          <p:cNvSpPr/>
          <p:nvPr/>
        </p:nvSpPr>
        <p:spPr>
          <a:xfrm>
            <a:off x="3167743" y="685799"/>
            <a:ext cx="6237514" cy="5486400"/>
          </a:xfrm>
          <a:prstGeom prst="rect">
            <a:avLst/>
          </a:prstGeom>
          <a:noFill/>
          <a:ln w="508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90504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82529" y="365126"/>
            <a:ext cx="8571271" cy="922900"/>
          </a:xfrm>
        </p:spPr>
        <p:txBody>
          <a:bodyPr>
            <a:normAutofit/>
          </a:bodyPr>
          <a:lstStyle/>
          <a:p>
            <a:r>
              <a:rPr lang="pt-PT" dirty="0">
                <a:solidFill>
                  <a:srgbClr val="2034A7"/>
                </a:solidFill>
              </a:rPr>
              <a:t>A Research Ethics Committee</a:t>
            </a:r>
          </a:p>
        </p:txBody>
      </p:sp>
      <p:sp>
        <p:nvSpPr>
          <p:cNvPr id="8" name="Marcador de Posição de Conteúdo 7"/>
          <p:cNvSpPr>
            <a:spLocks noGrp="1"/>
          </p:cNvSpPr>
          <p:nvPr>
            <p:ph sz="half" idx="2"/>
          </p:nvPr>
        </p:nvSpPr>
        <p:spPr>
          <a:xfrm>
            <a:off x="717551" y="1592827"/>
            <a:ext cx="10636250" cy="458413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t-PT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 independent and </a:t>
            </a:r>
            <a:r>
              <a:rPr lang="pt-PT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multidisciplinary</a:t>
            </a:r>
            <a:r>
              <a:rPr lang="pt-PT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body with the mission to safeguard and promote high ethical standards in the research activities that are to be carried out</a:t>
            </a:r>
          </a:p>
          <a:p>
            <a:pPr marL="457200" lvl="1" indent="0">
              <a:buNone/>
            </a:pPr>
            <a:r>
              <a:rPr lang="pt-PT" sz="2800" dirty="0">
                <a:solidFill>
                  <a:srgbClr val="2034A7"/>
                </a:solidFill>
              </a:rPr>
              <a:t>Safeguards the principlies of dignity and integrity of human subjects</a:t>
            </a:r>
          </a:p>
          <a:p>
            <a:pPr marL="457200" lvl="1" indent="0">
              <a:buNone/>
            </a:pPr>
            <a:r>
              <a:rPr lang="pt-PT" sz="2800" dirty="0">
                <a:solidFill>
                  <a:srgbClr val="2034A7"/>
                </a:solidFill>
              </a:rPr>
              <a:t>Safeguards the fundamental human rights</a:t>
            </a:r>
          </a:p>
          <a:p>
            <a:pPr marL="457200" lvl="1" indent="0">
              <a:buNone/>
            </a:pPr>
            <a:r>
              <a:rPr lang="pt-PT" sz="2800" dirty="0">
                <a:solidFill>
                  <a:srgbClr val="2034A7"/>
                </a:solidFill>
              </a:rPr>
              <a:t>Safeguards the trust and security in the procedures of the institution and the conduct of its members</a:t>
            </a:r>
          </a:p>
          <a:p>
            <a:pPr marL="0" indent="0">
              <a:buNone/>
            </a:pPr>
            <a:r>
              <a:rPr lang="pt-PT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Main references for its procedures</a:t>
            </a:r>
          </a:p>
          <a:p>
            <a:pPr marL="457200" lvl="1" indent="0">
              <a:buNone/>
            </a:pPr>
            <a:r>
              <a:rPr lang="pt-PT" sz="2800" dirty="0">
                <a:solidFill>
                  <a:srgbClr val="2034A7"/>
                </a:solidFill>
              </a:rPr>
              <a:t>Portuguese Republic Constitution, </a:t>
            </a:r>
            <a:r>
              <a:rPr lang="en-US" sz="2800" dirty="0">
                <a:solidFill>
                  <a:srgbClr val="2034A7"/>
                </a:solidFill>
              </a:rPr>
              <a:t>Universal Declaration of Human Rights </a:t>
            </a:r>
            <a:r>
              <a:rPr lang="pt-PT" sz="2800" dirty="0">
                <a:solidFill>
                  <a:srgbClr val="2034A7"/>
                </a:solidFill>
              </a:rPr>
              <a:t>(1948),  Helsinqui Declaration (1964), Nuremberg Code, </a:t>
            </a:r>
            <a:r>
              <a:rPr lang="en-US" sz="2800" dirty="0">
                <a:solidFill>
                  <a:srgbClr val="2034A7"/>
                </a:solidFill>
              </a:rPr>
              <a:t>UNESCO Universal Declaration on Bioethics and Human Rights</a:t>
            </a:r>
            <a:r>
              <a:rPr lang="pt-PT" sz="2800" dirty="0">
                <a:solidFill>
                  <a:srgbClr val="2034A7"/>
                </a:solidFill>
              </a:rPr>
              <a:t>(2005), Law nr 58/2019, DL 80/2018, Law nr 21/2014 (clinical research) and recommendations from CNECV e da CNPD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3</a:t>
            </a:fld>
            <a:endParaRPr lang="en-US"/>
          </a:p>
          <a:p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B3F18F2-CFE6-2E4E-A025-0BB0EB052B02}"/>
              </a:ext>
            </a:extLst>
          </p:cNvPr>
          <p:cNvCxnSpPr>
            <a:cxnSpLocks/>
          </p:cNvCxnSpPr>
          <p:nvPr/>
        </p:nvCxnSpPr>
        <p:spPr>
          <a:xfrm>
            <a:off x="720725" y="6318000"/>
            <a:ext cx="10611304" cy="0"/>
          </a:xfrm>
          <a:prstGeom prst="line">
            <a:avLst/>
          </a:prstGeom>
          <a:ln w="6350">
            <a:solidFill>
              <a:srgbClr val="2C3FB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617ABF5-426D-C748-8E58-91AEF6E58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25" y="361950"/>
            <a:ext cx="1626935" cy="65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640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82529" y="365126"/>
            <a:ext cx="8571271" cy="922900"/>
          </a:xfrm>
        </p:spPr>
        <p:txBody>
          <a:bodyPr>
            <a:normAutofit/>
          </a:bodyPr>
          <a:lstStyle/>
          <a:p>
            <a:r>
              <a:rPr lang="pt-PT" dirty="0">
                <a:solidFill>
                  <a:srgbClr val="2034A7"/>
                </a:solidFill>
              </a:rPr>
              <a:t>CEC: Ciências Ethics Committee</a:t>
            </a:r>
          </a:p>
        </p:txBody>
      </p:sp>
      <p:sp>
        <p:nvSpPr>
          <p:cNvPr id="8" name="Marcador de Posição de Conteúdo 7"/>
          <p:cNvSpPr>
            <a:spLocks noGrp="1"/>
          </p:cNvSpPr>
          <p:nvPr>
            <p:ph sz="half" idx="2"/>
          </p:nvPr>
        </p:nvSpPr>
        <p:spPr>
          <a:xfrm>
            <a:off x="717551" y="1592827"/>
            <a:ext cx="10636250" cy="458413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PT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Goal</a:t>
            </a:r>
          </a:p>
          <a:p>
            <a:pPr marL="457200" lvl="1" indent="0">
              <a:buNone/>
            </a:pPr>
            <a:r>
              <a:rPr lang="pt-PT" sz="2800" dirty="0">
                <a:solidFill>
                  <a:srgbClr val="2034A7"/>
                </a:solidFill>
              </a:rPr>
              <a:t>Safeguard and promote the highest ethical standards at Ciências</a:t>
            </a:r>
          </a:p>
          <a:p>
            <a:pPr marL="457200" lvl="1" indent="0">
              <a:buNone/>
            </a:pPr>
            <a:r>
              <a:rPr lang="pt-PT" sz="2800" dirty="0">
                <a:solidFill>
                  <a:srgbClr val="2034A7"/>
                </a:solidFill>
              </a:rPr>
              <a:t>Educate the Ciências community</a:t>
            </a:r>
          </a:p>
          <a:p>
            <a:pPr marL="457200" lvl="1" indent="0">
              <a:buNone/>
            </a:pPr>
            <a:r>
              <a:rPr lang="pt-PT" sz="2800" dirty="0">
                <a:solidFill>
                  <a:srgbClr val="2034A7"/>
                </a:solidFill>
              </a:rPr>
              <a:t>A tool to its members</a:t>
            </a:r>
          </a:p>
          <a:p>
            <a:pPr marL="0" indent="0">
              <a:buNone/>
            </a:pPr>
            <a:r>
              <a:rPr lang="pt-PT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History</a:t>
            </a:r>
          </a:p>
          <a:p>
            <a:pPr marL="457200" lvl="1" indent="0">
              <a:buNone/>
            </a:pPr>
            <a:r>
              <a:rPr lang="pt-PT" sz="2800" dirty="0">
                <a:solidFill>
                  <a:srgbClr val="2034A7"/>
                </a:solidFill>
              </a:rPr>
              <a:t>-2017: Collaboration with the medical school</a:t>
            </a:r>
          </a:p>
          <a:p>
            <a:pPr marL="457200" lvl="1" indent="0">
              <a:buNone/>
            </a:pPr>
            <a:r>
              <a:rPr lang="pt-PT" sz="2800" dirty="0">
                <a:solidFill>
                  <a:srgbClr val="2034A7"/>
                </a:solidFill>
              </a:rPr>
              <a:t>2017 – 2021: CERPDC, 5 members, limited action</a:t>
            </a:r>
          </a:p>
          <a:p>
            <a:pPr marL="457200" lvl="1" indent="0">
              <a:buNone/>
            </a:pPr>
            <a:r>
              <a:rPr lang="pt-PT" sz="2800" dirty="0">
                <a:solidFill>
                  <a:srgbClr val="2034A7"/>
                </a:solidFill>
              </a:rPr>
              <a:t>2022 – Present: CEC, 11 members, broader action</a:t>
            </a:r>
          </a:p>
          <a:p>
            <a:pPr marL="457200" lvl="1" indent="0">
              <a:buNone/>
            </a:pPr>
            <a:r>
              <a:rPr lang="pt-PT" sz="2800" dirty="0">
                <a:solidFill>
                  <a:srgbClr val="2034A7"/>
                </a:solidFill>
              </a:rPr>
              <a:t>2022 – Present: Network of ULisboa Ethics commitees</a:t>
            </a:r>
          </a:p>
          <a:p>
            <a:pPr marL="0" indent="0">
              <a:buNone/>
            </a:pPr>
            <a:r>
              <a:rPr lang="pt-PT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Submissions have been increasing in number and context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4</a:t>
            </a:fld>
            <a:endParaRPr lang="en-US"/>
          </a:p>
          <a:p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B3F18F2-CFE6-2E4E-A025-0BB0EB052B02}"/>
              </a:ext>
            </a:extLst>
          </p:cNvPr>
          <p:cNvCxnSpPr>
            <a:cxnSpLocks/>
          </p:cNvCxnSpPr>
          <p:nvPr/>
        </p:nvCxnSpPr>
        <p:spPr>
          <a:xfrm>
            <a:off x="720725" y="6318000"/>
            <a:ext cx="10611304" cy="0"/>
          </a:xfrm>
          <a:prstGeom prst="line">
            <a:avLst/>
          </a:prstGeom>
          <a:ln w="6350">
            <a:solidFill>
              <a:srgbClr val="2C3FB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617ABF5-426D-C748-8E58-91AEF6E58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25" y="361950"/>
            <a:ext cx="1626935" cy="65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972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82529" y="365126"/>
            <a:ext cx="8571271" cy="922900"/>
          </a:xfrm>
        </p:spPr>
        <p:txBody>
          <a:bodyPr>
            <a:normAutofit/>
          </a:bodyPr>
          <a:lstStyle/>
          <a:p>
            <a:r>
              <a:rPr lang="pt-PT" dirty="0">
                <a:solidFill>
                  <a:srgbClr val="2034A7"/>
                </a:solidFill>
              </a:rPr>
              <a:t>CEC: Scope</a:t>
            </a:r>
          </a:p>
        </p:txBody>
      </p:sp>
      <p:sp>
        <p:nvSpPr>
          <p:cNvPr id="8" name="Marcador de Posição de Conteúdo 7"/>
          <p:cNvSpPr>
            <a:spLocks noGrp="1"/>
          </p:cNvSpPr>
          <p:nvPr>
            <p:ph sz="half" idx="2"/>
          </p:nvPr>
        </p:nvSpPr>
        <p:spPr>
          <a:xfrm>
            <a:off x="717551" y="1592827"/>
            <a:ext cx="10636250" cy="45841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Research activities conducted by members of Ciências</a:t>
            </a:r>
            <a:endParaRPr lang="pt-PT" sz="2800" dirty="0">
              <a:solidFill>
                <a:srgbClr val="2034A7"/>
              </a:solidFill>
            </a:endParaRPr>
          </a:p>
          <a:p>
            <a:pPr marL="0" indent="0">
              <a:buNone/>
            </a:pPr>
            <a:r>
              <a:rPr lang="pt-PT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Other activities, when requested by the Director</a:t>
            </a:r>
          </a:p>
          <a:p>
            <a:pPr marL="0" indent="0">
              <a:buNone/>
            </a:pPr>
            <a:endParaRPr lang="pt-PT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r>
              <a:rPr lang="pt-PT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Excludes</a:t>
            </a:r>
            <a:r>
              <a:rPr lang="pt-PT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t-PT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invasive</a:t>
            </a:r>
            <a:r>
              <a:rPr lang="pt-PT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t-PT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clinical</a:t>
            </a:r>
            <a:r>
              <a:rPr lang="pt-PT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t-PT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procedures</a:t>
            </a:r>
            <a:endParaRPr lang="pt-PT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r>
              <a:rPr lang="pt-PT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 first ethical aspect is asking: </a:t>
            </a:r>
          </a:p>
          <a:p>
            <a:pPr marL="457200" lvl="1" indent="0">
              <a:buNone/>
            </a:pPr>
            <a:r>
              <a:rPr lang="pt-PT" sz="2800" dirty="0">
                <a:solidFill>
                  <a:srgbClr val="2034A7"/>
                </a:solidFill>
              </a:rPr>
              <a:t>is CEC the best equipped committee to evaluate my study? </a:t>
            </a:r>
          </a:p>
          <a:p>
            <a:pPr marL="457200" lvl="1" indent="0">
              <a:buNone/>
            </a:pPr>
            <a:r>
              <a:rPr lang="pt-PT" sz="2800" dirty="0">
                <a:solidFill>
                  <a:srgbClr val="2034A7"/>
                </a:solidFill>
              </a:rPr>
              <a:t>Am I afraid the committee may find a problem in it: then you probably should submit to that committee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5</a:t>
            </a:fld>
            <a:endParaRPr lang="en-US"/>
          </a:p>
          <a:p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B3F18F2-CFE6-2E4E-A025-0BB0EB052B02}"/>
              </a:ext>
            </a:extLst>
          </p:cNvPr>
          <p:cNvCxnSpPr>
            <a:cxnSpLocks/>
          </p:cNvCxnSpPr>
          <p:nvPr/>
        </p:nvCxnSpPr>
        <p:spPr>
          <a:xfrm>
            <a:off x="720725" y="6318000"/>
            <a:ext cx="10611304" cy="0"/>
          </a:xfrm>
          <a:prstGeom prst="line">
            <a:avLst/>
          </a:prstGeom>
          <a:ln w="6350">
            <a:solidFill>
              <a:srgbClr val="2C3FB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617ABF5-426D-C748-8E58-91AEF6E58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25" y="361950"/>
            <a:ext cx="1626935" cy="65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891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82529" y="365126"/>
            <a:ext cx="8571271" cy="922900"/>
          </a:xfrm>
        </p:spPr>
        <p:txBody>
          <a:bodyPr>
            <a:normAutofit/>
          </a:bodyPr>
          <a:lstStyle/>
          <a:p>
            <a:r>
              <a:rPr lang="pt-PT" dirty="0">
                <a:solidFill>
                  <a:srgbClr val="2034A7"/>
                </a:solidFill>
              </a:rPr>
              <a:t>CEC: Composition</a:t>
            </a:r>
          </a:p>
        </p:txBody>
      </p:sp>
      <p:sp>
        <p:nvSpPr>
          <p:cNvPr id="8" name="Marcador de Posição de Conteúdo 7"/>
          <p:cNvSpPr>
            <a:spLocks noGrp="1"/>
          </p:cNvSpPr>
          <p:nvPr>
            <p:ph sz="half" idx="2"/>
          </p:nvPr>
        </p:nvSpPr>
        <p:spPr>
          <a:xfrm>
            <a:off x="717551" y="1592827"/>
            <a:ext cx="10636250" cy="45841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Multidisciplinary</a:t>
            </a:r>
          </a:p>
          <a:p>
            <a:pPr marL="457200" lvl="1" indent="0">
              <a:buNone/>
            </a:pPr>
            <a:r>
              <a:rPr lang="pt-PT" sz="2800" dirty="0">
                <a:solidFill>
                  <a:srgbClr val="2034A7"/>
                </a:solidFill>
              </a:rPr>
              <a:t>8 Ciências researchers + 3 external members</a:t>
            </a:r>
          </a:p>
          <a:p>
            <a:pPr marL="0" indent="0">
              <a:buNone/>
            </a:pPr>
            <a:r>
              <a:rPr lang="pt-PT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All Ciências scientific areas + Physician (IPO) + Law + Forensics</a:t>
            </a:r>
          </a:p>
          <a:p>
            <a:pPr marL="0" indent="0">
              <a:buNone/>
            </a:pPr>
            <a:endParaRPr lang="pt-PT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6</a:t>
            </a:fld>
            <a:endParaRPr lang="en-US"/>
          </a:p>
          <a:p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B3F18F2-CFE6-2E4E-A025-0BB0EB052B02}"/>
              </a:ext>
            </a:extLst>
          </p:cNvPr>
          <p:cNvCxnSpPr>
            <a:cxnSpLocks/>
          </p:cNvCxnSpPr>
          <p:nvPr/>
        </p:nvCxnSpPr>
        <p:spPr>
          <a:xfrm>
            <a:off x="720725" y="6318000"/>
            <a:ext cx="10611304" cy="0"/>
          </a:xfrm>
          <a:prstGeom prst="line">
            <a:avLst/>
          </a:prstGeom>
          <a:ln w="6350">
            <a:solidFill>
              <a:srgbClr val="2C3FB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617ABF5-426D-C748-8E58-91AEF6E58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25" y="361950"/>
            <a:ext cx="1626935" cy="650774"/>
          </a:xfrm>
          <a:prstGeom prst="rect">
            <a:avLst/>
          </a:prstGeom>
        </p:spPr>
      </p:pic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FB8F1E7-0267-4E1F-BBBD-9E91A38EB5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5728485"/>
              </p:ext>
            </p:extLst>
          </p:nvPr>
        </p:nvGraphicFramePr>
        <p:xfrm>
          <a:off x="2089506" y="3281243"/>
          <a:ext cx="3936871" cy="29536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6407280" imgH="4807080" progId="PBrush">
                  <p:embed/>
                </p:oleObj>
              </mc:Choice>
              <mc:Fallback>
                <p:oleObj name="Bitmap Image" r:id="rId4" imgW="6407280" imgH="480708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89506" y="3281243"/>
                        <a:ext cx="3936871" cy="29536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D89EA244-30AE-4933-8FCF-1F930E9E36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2917613"/>
              </p:ext>
            </p:extLst>
          </p:nvPr>
        </p:nvGraphicFramePr>
        <p:xfrm>
          <a:off x="6597444" y="3968499"/>
          <a:ext cx="2850023" cy="15791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6" imgW="4756320" imgH="2635200" progId="PBrush">
                  <p:embed/>
                </p:oleObj>
              </mc:Choice>
              <mc:Fallback>
                <p:oleObj name="Bitmap Image" r:id="rId6" imgW="4756320" imgH="263520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597444" y="3968499"/>
                        <a:ext cx="2850023" cy="15791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22214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82529" y="365126"/>
            <a:ext cx="8571271" cy="922900"/>
          </a:xfrm>
        </p:spPr>
        <p:txBody>
          <a:bodyPr>
            <a:normAutofit/>
          </a:bodyPr>
          <a:lstStyle/>
          <a:p>
            <a:r>
              <a:rPr lang="pt-PT" dirty="0">
                <a:solidFill>
                  <a:srgbClr val="2034A7"/>
                </a:solidFill>
              </a:rPr>
              <a:t>CEC: Procedure</a:t>
            </a:r>
          </a:p>
        </p:txBody>
      </p:sp>
      <p:sp>
        <p:nvSpPr>
          <p:cNvPr id="8" name="Marcador de Posição de Conteúdo 7"/>
          <p:cNvSpPr>
            <a:spLocks noGrp="1"/>
          </p:cNvSpPr>
          <p:nvPr>
            <p:ph sz="half" idx="2"/>
          </p:nvPr>
        </p:nvSpPr>
        <p:spPr>
          <a:xfrm>
            <a:off x="717551" y="1592827"/>
            <a:ext cx="10636250" cy="45841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Submit a study</a:t>
            </a:r>
          </a:p>
          <a:p>
            <a:pPr marL="457200" lvl="1" indent="0">
              <a:buNone/>
            </a:pPr>
            <a:r>
              <a:rPr lang="pt-PT" sz="2800" dirty="0">
                <a:solidFill>
                  <a:srgbClr val="2034A7"/>
                </a:solidFill>
              </a:rPr>
              <a:t>Submission form</a:t>
            </a:r>
          </a:p>
          <a:p>
            <a:pPr marL="457200" lvl="1" indent="0">
              <a:buNone/>
            </a:pPr>
            <a:r>
              <a:rPr lang="pt-PT" sz="2800" dirty="0">
                <a:solidFill>
                  <a:srgbClr val="2034A7"/>
                </a:solidFill>
              </a:rPr>
              <a:t>Informed consent file and form</a:t>
            </a:r>
          </a:p>
          <a:p>
            <a:pPr marL="457200" lvl="1" indent="0">
              <a:buNone/>
            </a:pPr>
            <a:r>
              <a:rPr lang="pt-PT" sz="2800" dirty="0">
                <a:solidFill>
                  <a:srgbClr val="2034A7"/>
                </a:solidFill>
              </a:rPr>
              <a:t>Study protocols</a:t>
            </a:r>
          </a:p>
          <a:p>
            <a:pPr marL="457200" lvl="1" indent="0">
              <a:buNone/>
            </a:pPr>
            <a:r>
              <a:rPr lang="pt-PT" sz="2800" dirty="0">
                <a:solidFill>
                  <a:srgbClr val="2034A7"/>
                </a:solidFill>
              </a:rPr>
              <a:t>Researchers’ CVs</a:t>
            </a:r>
          </a:p>
          <a:p>
            <a:pPr marL="457200" lvl="1" indent="0">
              <a:buNone/>
            </a:pPr>
            <a:r>
              <a:rPr lang="pt-PT" sz="2800" dirty="0">
                <a:solidFill>
                  <a:srgbClr val="2034A7"/>
                </a:solidFill>
              </a:rPr>
              <a:t>Other relevant documentation</a:t>
            </a:r>
          </a:p>
          <a:p>
            <a:pPr marL="0" indent="0">
              <a:buNone/>
            </a:pPr>
            <a:r>
              <a:rPr lang="pt-PT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Assessed by two independent members</a:t>
            </a:r>
          </a:p>
          <a:p>
            <a:pPr marL="0" indent="0">
              <a:buNone/>
            </a:pPr>
            <a:r>
              <a:rPr lang="pt-PT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Decided at CEC meetings</a:t>
            </a:r>
          </a:p>
          <a:p>
            <a:pPr marL="0" indent="0">
              <a:buNone/>
            </a:pPr>
            <a:r>
              <a:rPr lang="pt-PT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Meetings </a:t>
            </a:r>
            <a:r>
              <a:rPr lang="pt-PT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every</a:t>
            </a:r>
            <a:r>
              <a:rPr lang="pt-PT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t-PT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two</a:t>
            </a:r>
            <a:r>
              <a:rPr lang="pt-PT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t-PT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months</a:t>
            </a:r>
            <a:r>
              <a:rPr lang="pt-PT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pt-PT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scheduled</a:t>
            </a:r>
            <a:r>
              <a:rPr lang="pt-PT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t-PT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available</a:t>
            </a:r>
            <a:endParaRPr lang="pt-PT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7</a:t>
            </a:fld>
            <a:endParaRPr lang="en-US"/>
          </a:p>
          <a:p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B3F18F2-CFE6-2E4E-A025-0BB0EB052B02}"/>
              </a:ext>
            </a:extLst>
          </p:cNvPr>
          <p:cNvCxnSpPr>
            <a:cxnSpLocks/>
          </p:cNvCxnSpPr>
          <p:nvPr/>
        </p:nvCxnSpPr>
        <p:spPr>
          <a:xfrm>
            <a:off x="720725" y="6318000"/>
            <a:ext cx="10611304" cy="0"/>
          </a:xfrm>
          <a:prstGeom prst="line">
            <a:avLst/>
          </a:prstGeom>
          <a:ln w="6350">
            <a:solidFill>
              <a:srgbClr val="2C3FB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617ABF5-426D-C748-8E58-91AEF6E58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25" y="361950"/>
            <a:ext cx="1626935" cy="650774"/>
          </a:xfrm>
          <a:prstGeom prst="rect">
            <a:avLst/>
          </a:prstGeom>
        </p:spPr>
      </p:pic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B19F026A-DB7D-4DCF-A997-67A522DA9D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0387848"/>
              </p:ext>
            </p:extLst>
          </p:nvPr>
        </p:nvGraphicFramePr>
        <p:xfrm>
          <a:off x="9982200" y="3361037"/>
          <a:ext cx="1981303" cy="28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2940120" imgH="4235400" progId="PBrush">
                  <p:embed/>
                </p:oleObj>
              </mc:Choice>
              <mc:Fallback>
                <p:oleObj name="Bitmap Image" r:id="rId4" imgW="2940120" imgH="423540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982200" y="3361037"/>
                        <a:ext cx="1981303" cy="28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48901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82529" y="365126"/>
            <a:ext cx="8571271" cy="922900"/>
          </a:xfrm>
        </p:spPr>
        <p:txBody>
          <a:bodyPr>
            <a:normAutofit/>
          </a:bodyPr>
          <a:lstStyle/>
          <a:p>
            <a:r>
              <a:rPr lang="pt-PT" dirty="0">
                <a:solidFill>
                  <a:srgbClr val="2034A7"/>
                </a:solidFill>
              </a:rPr>
              <a:t>CEC: Templates</a:t>
            </a:r>
          </a:p>
        </p:txBody>
      </p:sp>
      <p:sp>
        <p:nvSpPr>
          <p:cNvPr id="8" name="Marcador de Posição de Conteúdo 7"/>
          <p:cNvSpPr>
            <a:spLocks noGrp="1"/>
          </p:cNvSpPr>
          <p:nvPr>
            <p:ph sz="half" idx="2"/>
          </p:nvPr>
        </p:nvSpPr>
        <p:spPr>
          <a:xfrm>
            <a:off x="717551" y="1592827"/>
            <a:ext cx="10636250" cy="45841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https://ciencias.ulisboa.pt/pt/comissao-etica-ciencias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8</a:t>
            </a:fld>
            <a:endParaRPr lang="en-US"/>
          </a:p>
          <a:p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B3F18F2-CFE6-2E4E-A025-0BB0EB052B02}"/>
              </a:ext>
            </a:extLst>
          </p:cNvPr>
          <p:cNvCxnSpPr>
            <a:cxnSpLocks/>
          </p:cNvCxnSpPr>
          <p:nvPr/>
        </p:nvCxnSpPr>
        <p:spPr>
          <a:xfrm>
            <a:off x="720725" y="6318000"/>
            <a:ext cx="10611304" cy="0"/>
          </a:xfrm>
          <a:prstGeom prst="line">
            <a:avLst/>
          </a:prstGeom>
          <a:ln w="6350">
            <a:solidFill>
              <a:srgbClr val="2C3FB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617ABF5-426D-C748-8E58-91AEF6E58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25" y="361950"/>
            <a:ext cx="1626935" cy="650774"/>
          </a:xfrm>
          <a:prstGeom prst="rect">
            <a:avLst/>
          </a:prstGeom>
        </p:spPr>
      </p:pic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B19F026A-DB7D-4DCF-A997-67A522DA9D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9319753"/>
              </p:ext>
            </p:extLst>
          </p:nvPr>
        </p:nvGraphicFramePr>
        <p:xfrm>
          <a:off x="8332839" y="2251672"/>
          <a:ext cx="2805003" cy="40409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2940120" imgH="4235400" progId="PBrush">
                  <p:embed/>
                </p:oleObj>
              </mc:Choice>
              <mc:Fallback>
                <p:oleObj name="Bitmap Image" r:id="rId4" imgW="2940120" imgH="4235400" progId="PBrush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B19F026A-DB7D-4DCF-A997-67A522DA9D4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332839" y="2251672"/>
                        <a:ext cx="2805003" cy="40409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156C302B-9D1A-4A21-B7D7-63CB7F211B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7225306"/>
              </p:ext>
            </p:extLst>
          </p:nvPr>
        </p:nvGraphicFramePr>
        <p:xfrm>
          <a:off x="1052828" y="2198410"/>
          <a:ext cx="2805003" cy="40772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6" imgW="2940120" imgH="4273560" progId="PBrush">
                  <p:embed/>
                </p:oleObj>
              </mc:Choice>
              <mc:Fallback>
                <p:oleObj name="Bitmap Image" r:id="rId6" imgW="2940120" imgH="427356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52828" y="2198410"/>
                        <a:ext cx="2805003" cy="40772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9F6BF7EF-5EF6-4B26-B5A4-AE265501D0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5651021"/>
              </p:ext>
            </p:extLst>
          </p:nvPr>
        </p:nvGraphicFramePr>
        <p:xfrm>
          <a:off x="4651375" y="2302878"/>
          <a:ext cx="2710069" cy="39727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8" imgW="2889360" imgH="4235400" progId="PBrush">
                  <p:embed/>
                </p:oleObj>
              </mc:Choice>
              <mc:Fallback>
                <p:oleObj name="Bitmap Image" r:id="rId8" imgW="2889360" imgH="423540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651375" y="2302878"/>
                        <a:ext cx="2710069" cy="39727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98031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82529" y="365126"/>
            <a:ext cx="8571271" cy="922900"/>
          </a:xfrm>
        </p:spPr>
        <p:txBody>
          <a:bodyPr>
            <a:normAutofit/>
          </a:bodyPr>
          <a:lstStyle/>
          <a:p>
            <a:r>
              <a:rPr lang="pt-PT" dirty="0">
                <a:solidFill>
                  <a:srgbClr val="2034A7"/>
                </a:solidFill>
              </a:rPr>
              <a:t>FAQ</a:t>
            </a:r>
          </a:p>
        </p:txBody>
      </p:sp>
      <p:sp>
        <p:nvSpPr>
          <p:cNvPr id="8" name="Marcador de Posição de Conteúdo 7"/>
          <p:cNvSpPr>
            <a:spLocks noGrp="1"/>
          </p:cNvSpPr>
          <p:nvPr>
            <p:ph sz="half" idx="2"/>
          </p:nvPr>
        </p:nvSpPr>
        <p:spPr>
          <a:xfrm>
            <a:off x="717551" y="2333297"/>
            <a:ext cx="10636250" cy="38436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My study is an anonymous online questionnaire, totally harmless. Should I still submit to CEC?</a:t>
            </a:r>
          </a:p>
          <a:p>
            <a:pPr marL="457200" lvl="1" indent="0">
              <a:buNone/>
            </a:pPr>
            <a:endParaRPr lang="pt-PT" sz="2800" dirty="0">
              <a:solidFill>
                <a:srgbClr val="2034A7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9</a:t>
            </a:fld>
            <a:endParaRPr lang="en-US"/>
          </a:p>
          <a:p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B3F18F2-CFE6-2E4E-A025-0BB0EB052B02}"/>
              </a:ext>
            </a:extLst>
          </p:cNvPr>
          <p:cNvCxnSpPr>
            <a:cxnSpLocks/>
          </p:cNvCxnSpPr>
          <p:nvPr/>
        </p:nvCxnSpPr>
        <p:spPr>
          <a:xfrm>
            <a:off x="720725" y="6318000"/>
            <a:ext cx="10611304" cy="0"/>
          </a:xfrm>
          <a:prstGeom prst="line">
            <a:avLst/>
          </a:prstGeom>
          <a:ln w="6350">
            <a:solidFill>
              <a:srgbClr val="2C3FB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617ABF5-426D-C748-8E58-91AEF6E58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25" y="361950"/>
            <a:ext cx="1626935" cy="65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2473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47841</TotalTime>
  <Words>660</Words>
  <Application>Microsoft Office PowerPoint</Application>
  <PresentationFormat>Widescreen</PresentationFormat>
  <Paragraphs>105</Paragraphs>
  <Slides>17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Bitmap Image</vt:lpstr>
      <vt:lpstr>PowerPoint Presentation</vt:lpstr>
      <vt:lpstr>PowerPoint Presentation</vt:lpstr>
      <vt:lpstr>A Research Ethics Committee</vt:lpstr>
      <vt:lpstr>CEC: Ciências Ethics Committee</vt:lpstr>
      <vt:lpstr>CEC: Scope</vt:lpstr>
      <vt:lpstr>CEC: Composition</vt:lpstr>
      <vt:lpstr>CEC: Procedure</vt:lpstr>
      <vt:lpstr>CEC: Templates</vt:lpstr>
      <vt:lpstr>FAQ</vt:lpstr>
      <vt:lpstr>FAQ</vt:lpstr>
      <vt:lpstr>FAQ</vt:lpstr>
      <vt:lpstr>FAQ</vt:lpstr>
      <vt:lpstr>FAQ</vt:lpstr>
      <vt:lpstr>FAQ</vt:lpstr>
      <vt:lpstr>FAQ</vt:lpstr>
      <vt:lpstr>FAQ</vt:lpstr>
      <vt:lpstr>Contacts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Pedro Miguel Dinis de Almeida</dc:creator>
  <cp:lastModifiedBy>Tiago João Vieira Guerreiro</cp:lastModifiedBy>
  <cp:revision>76</cp:revision>
  <cp:lastPrinted>2022-08-31T15:57:13Z</cp:lastPrinted>
  <dcterms:created xsi:type="dcterms:W3CDTF">2020-09-02T11:28:22Z</dcterms:created>
  <dcterms:modified xsi:type="dcterms:W3CDTF">2023-09-06T08:27:38Z</dcterms:modified>
</cp:coreProperties>
</file>