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3" r:id="rId2"/>
    <p:sldId id="285" r:id="rId3"/>
    <p:sldId id="261" r:id="rId4"/>
    <p:sldId id="262" r:id="rId5"/>
    <p:sldId id="263" r:id="rId6"/>
    <p:sldId id="270" r:id="rId7"/>
    <p:sldId id="271" r:id="rId8"/>
    <p:sldId id="272" r:id="rId9"/>
    <p:sldId id="273" r:id="rId10"/>
    <p:sldId id="281" r:id="rId11"/>
    <p:sldId id="265" r:id="rId12"/>
    <p:sldId id="275" r:id="rId13"/>
  </p:sldIdLst>
  <p:sldSz cx="12192000" cy="6858000"/>
  <p:notesSz cx="6811963" cy="99425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4A7"/>
    <a:srgbClr val="C24D52"/>
    <a:srgbClr val="EF8D4B"/>
    <a:srgbClr val="1F2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20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rgbClr val="EF8D4B"/>
        </a:solidFill>
      </dgm:spPr>
      <dgm:t>
        <a:bodyPr/>
        <a:lstStyle/>
        <a:p>
          <a:r>
            <a:rPr lang="pt-PT" b="1" dirty="0" err="1"/>
            <a:t>Pre-award</a:t>
          </a:r>
          <a:endParaRPr lang="pt-PT" b="1" dirty="0"/>
        </a:p>
        <a:p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endParaRPr lang="en-GB"/>
        </a:p>
      </dgm:t>
    </dgm:pt>
    <dgm:pt modelId="{3EB0697E-BCC4-4B9C-84A5-BE3C9A211E1A}">
      <dgm:prSet phldrT="[Text]"/>
      <dgm:spPr>
        <a:solidFill>
          <a:srgbClr val="EF8D4B"/>
        </a:solidFill>
      </dgm:spPr>
      <dgm:t>
        <a:bodyPr/>
        <a:lstStyle/>
        <a:p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endParaRPr lang="en-GB"/>
        </a:p>
      </dgm:t>
    </dgm:pt>
    <dgm:pt modelId="{8B75E156-5992-4ECD-BCD5-FA74471D781F}">
      <dgm:prSet phldrT="[Text]"/>
      <dgm:spPr>
        <a:solidFill>
          <a:srgbClr val="EF8D4B"/>
        </a:solidFill>
      </dgm:spPr>
      <dgm:t>
        <a:bodyPr/>
        <a:lstStyle/>
        <a:p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 custLinFactNeighborX="-821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 custLinFactNeighborX="-3766" custLinFactNeighborY="941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A20ABE3B-D766-4BE6-94D2-827113AEC9D7}" type="presOf" srcId="{3EB0697E-BCC4-4B9C-84A5-BE3C9A211E1A}" destId="{6FACEB9F-0400-42AB-BE11-58F1B723A8AA}" srcOrd="0" destOrd="0" presId="urn:microsoft.com/office/officeart/2005/8/layout/chevron1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CBFC3F86-1C04-48EE-A73B-FE91EE0F10D4}" type="presOf" srcId="{64E6D7A9-8485-4985-AF87-BD89F15B8EB2}" destId="{E2C811DB-A862-44FA-A976-591EED507F2C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E338EDB2-FF8D-48F9-8166-D3E7F3B2F8C0}" type="presOf" srcId="{4DCDCD6F-7D0D-445A-A485-4F093F1C0614}" destId="{D9550530-EFCC-4AED-8D31-E5D3004E2172}" srcOrd="0" destOrd="0" presId="urn:microsoft.com/office/officeart/2005/8/layout/chevron1"/>
    <dgm:cxn modelId="{58CED0DE-552D-4542-90CB-3D8D459D3636}" type="presOf" srcId="{8B75E156-5992-4ECD-BCD5-FA74471D781F}" destId="{AA105891-AFF5-4118-A614-C73113C6F6E9}" srcOrd="0" destOrd="0" presId="urn:microsoft.com/office/officeart/2005/8/layout/chevron1"/>
    <dgm:cxn modelId="{47F90E68-871D-4D05-8A5B-C44DCC32D907}" type="presParOf" srcId="{D9550530-EFCC-4AED-8D31-E5D3004E2172}" destId="{E2C811DB-A862-44FA-A976-591EED507F2C}" srcOrd="0" destOrd="0" presId="urn:microsoft.com/office/officeart/2005/8/layout/chevron1"/>
    <dgm:cxn modelId="{395E9DAC-FBA9-4EEB-B8CE-87C736D13B08}" type="presParOf" srcId="{D9550530-EFCC-4AED-8D31-E5D3004E2172}" destId="{E175CC90-AD49-418B-A5F0-E8C06A7D1181}" srcOrd="1" destOrd="0" presId="urn:microsoft.com/office/officeart/2005/8/layout/chevron1"/>
    <dgm:cxn modelId="{6C8C4FA8-224E-4827-BB42-97C0C4FDA2D2}" type="presParOf" srcId="{D9550530-EFCC-4AED-8D31-E5D3004E2172}" destId="{6FACEB9F-0400-42AB-BE11-58F1B723A8AA}" srcOrd="2" destOrd="0" presId="urn:microsoft.com/office/officeart/2005/8/layout/chevron1"/>
    <dgm:cxn modelId="{7C30C8DB-CD1A-4C79-96DA-3D8B024E32C8}" type="presParOf" srcId="{D9550530-EFCC-4AED-8D31-E5D3004E2172}" destId="{22B74618-D0A7-4BAC-B531-0D46DABF2B9E}" srcOrd="3" destOrd="0" presId="urn:microsoft.com/office/officeart/2005/8/layout/chevron1"/>
    <dgm:cxn modelId="{D671E781-5FD7-4DA3-9030-B452E6B4E95D}" type="presParOf" srcId="{D9550530-EFCC-4AED-8D31-E5D3004E2172}" destId="{AA105891-AFF5-4118-A614-C73113C6F6E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FBC66325-A359-4419-8702-E5C531CA87D1}" type="presOf" srcId="{3EB0697E-BCC4-4B9C-84A5-BE3C9A211E1A}" destId="{6FACEB9F-0400-42AB-BE11-58F1B723A8AA}" srcOrd="0" destOrd="0" presId="urn:microsoft.com/office/officeart/2005/8/layout/chevron1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8F583E76-2FB3-456C-B240-F7F1F765C2B7}" type="presOf" srcId="{8B75E156-5992-4ECD-BCD5-FA74471D781F}" destId="{AA105891-AFF5-4118-A614-C73113C6F6E9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2FCB7EBD-E753-4493-B084-EE3281A1C1CC}" type="presOf" srcId="{64E6D7A9-8485-4985-AF87-BD89F15B8EB2}" destId="{E2C811DB-A862-44FA-A976-591EED507F2C}" srcOrd="0" destOrd="0" presId="urn:microsoft.com/office/officeart/2005/8/layout/chevron1"/>
    <dgm:cxn modelId="{8EE461EC-F9F0-43B0-B056-538A455BFEE5}" type="presOf" srcId="{4DCDCD6F-7D0D-445A-A485-4F093F1C0614}" destId="{D9550530-EFCC-4AED-8D31-E5D3004E2172}" srcOrd="0" destOrd="0" presId="urn:microsoft.com/office/officeart/2005/8/layout/chevron1"/>
    <dgm:cxn modelId="{37888878-2394-4AA7-B502-CEE05AAE648C}" type="presParOf" srcId="{D9550530-EFCC-4AED-8D31-E5D3004E2172}" destId="{E2C811DB-A862-44FA-A976-591EED507F2C}" srcOrd="0" destOrd="0" presId="urn:microsoft.com/office/officeart/2005/8/layout/chevron1"/>
    <dgm:cxn modelId="{028AF93C-2F3F-47E0-99BB-F9EC4600DC53}" type="presParOf" srcId="{D9550530-EFCC-4AED-8D31-E5D3004E2172}" destId="{E175CC90-AD49-418B-A5F0-E8C06A7D1181}" srcOrd="1" destOrd="0" presId="urn:microsoft.com/office/officeart/2005/8/layout/chevron1"/>
    <dgm:cxn modelId="{A83F372E-DB17-418E-9B69-461CB777CC81}" type="presParOf" srcId="{D9550530-EFCC-4AED-8D31-E5D3004E2172}" destId="{6FACEB9F-0400-42AB-BE11-58F1B723A8AA}" srcOrd="2" destOrd="0" presId="urn:microsoft.com/office/officeart/2005/8/layout/chevron1"/>
    <dgm:cxn modelId="{89159F85-E680-40CF-97BD-49BCB5901922}" type="presParOf" srcId="{D9550530-EFCC-4AED-8D31-E5D3004E2172}" destId="{22B74618-D0A7-4BAC-B531-0D46DABF2B9E}" srcOrd="3" destOrd="0" presId="urn:microsoft.com/office/officeart/2005/8/layout/chevron1"/>
    <dgm:cxn modelId="{DB488B88-27D0-490E-A310-ACA9870E82FA}" type="presParOf" srcId="{D9550530-EFCC-4AED-8D31-E5D3004E2172}" destId="{AA105891-AFF5-4118-A614-C73113C6F6E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E2C8919-077C-4B50-94C3-9DE92ED9F704}" type="presOf" srcId="{8B75E156-5992-4ECD-BCD5-FA74471D781F}" destId="{AA105891-AFF5-4118-A614-C73113C6F6E9}" srcOrd="0" destOrd="0" presId="urn:microsoft.com/office/officeart/2005/8/layout/chevron1"/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0BB55941-2785-4AB6-BCFA-683651BB9F7C}" type="presOf" srcId="{3EB0697E-BCC4-4B9C-84A5-BE3C9A211E1A}" destId="{6FACEB9F-0400-42AB-BE11-58F1B723A8AA}" srcOrd="0" destOrd="0" presId="urn:microsoft.com/office/officeart/2005/8/layout/chevron1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154E0FAA-B5B7-4B8F-A3B4-4567EC775149}" type="presOf" srcId="{4DCDCD6F-7D0D-445A-A485-4F093F1C0614}" destId="{D9550530-EFCC-4AED-8D31-E5D3004E2172}" srcOrd="0" destOrd="0" presId="urn:microsoft.com/office/officeart/2005/8/layout/chevron1"/>
    <dgm:cxn modelId="{2C957DAD-4DF2-405B-925F-39F4A94CA7F1}" type="presOf" srcId="{64E6D7A9-8485-4985-AF87-BD89F15B8EB2}" destId="{E2C811DB-A862-44FA-A976-591EED507F2C}" srcOrd="0" destOrd="0" presId="urn:microsoft.com/office/officeart/2005/8/layout/chevron1"/>
    <dgm:cxn modelId="{01ABC829-4382-453E-94D4-B74AD19CBFEF}" type="presParOf" srcId="{D9550530-EFCC-4AED-8D31-E5D3004E2172}" destId="{E2C811DB-A862-44FA-A976-591EED507F2C}" srcOrd="0" destOrd="0" presId="urn:microsoft.com/office/officeart/2005/8/layout/chevron1"/>
    <dgm:cxn modelId="{4330B088-2548-45B8-8030-3C9830F5096D}" type="presParOf" srcId="{D9550530-EFCC-4AED-8D31-E5D3004E2172}" destId="{E175CC90-AD49-418B-A5F0-E8C06A7D1181}" srcOrd="1" destOrd="0" presId="urn:microsoft.com/office/officeart/2005/8/layout/chevron1"/>
    <dgm:cxn modelId="{4F54A6E1-C13C-417A-87CC-BEC93E5DD2A4}" type="presParOf" srcId="{D9550530-EFCC-4AED-8D31-E5D3004E2172}" destId="{6FACEB9F-0400-42AB-BE11-58F1B723A8AA}" srcOrd="2" destOrd="0" presId="urn:microsoft.com/office/officeart/2005/8/layout/chevron1"/>
    <dgm:cxn modelId="{EB5E28C1-F7BD-475D-94F0-1AB1ADD13D59}" type="presParOf" srcId="{D9550530-EFCC-4AED-8D31-E5D3004E2172}" destId="{22B74618-D0A7-4BAC-B531-0D46DABF2B9E}" srcOrd="3" destOrd="0" presId="urn:microsoft.com/office/officeart/2005/8/layout/chevron1"/>
    <dgm:cxn modelId="{B5B2371F-E2DA-4117-95EA-492363DDD837}" type="presParOf" srcId="{D9550530-EFCC-4AED-8D31-E5D3004E2172}" destId="{AA105891-AFF5-4118-A614-C73113C6F6E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A882E13-3653-4237-AC23-AFBB527BFC75}" type="presOf" srcId="{8B75E156-5992-4ECD-BCD5-FA74471D781F}" destId="{AA105891-AFF5-4118-A614-C73113C6F6E9}" srcOrd="0" destOrd="0" presId="urn:microsoft.com/office/officeart/2005/8/layout/chevron1"/>
    <dgm:cxn modelId="{355E3C19-7F72-4F6A-83CF-849B12D44E77}" type="presOf" srcId="{64E6D7A9-8485-4985-AF87-BD89F15B8EB2}" destId="{E2C811DB-A862-44FA-A976-591EED507F2C}" srcOrd="0" destOrd="0" presId="urn:microsoft.com/office/officeart/2005/8/layout/chevron1"/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9D783E42-FF0B-44D2-988E-11D97C82E138}" type="presOf" srcId="{3EB0697E-BCC4-4B9C-84A5-BE3C9A211E1A}" destId="{6FACEB9F-0400-42AB-BE11-58F1B723A8AA}" srcOrd="0" destOrd="0" presId="urn:microsoft.com/office/officeart/2005/8/layout/chevron1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98B7588F-8ED7-4FAA-955C-9EC86FF7E24F}" type="presOf" srcId="{4DCDCD6F-7D0D-445A-A485-4F093F1C0614}" destId="{D9550530-EFCC-4AED-8D31-E5D3004E2172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4C03200A-E080-420F-8B47-F18FB0856244}" type="presParOf" srcId="{D9550530-EFCC-4AED-8D31-E5D3004E2172}" destId="{E2C811DB-A862-44FA-A976-591EED507F2C}" srcOrd="0" destOrd="0" presId="urn:microsoft.com/office/officeart/2005/8/layout/chevron1"/>
    <dgm:cxn modelId="{EFED58EC-8ABC-4AA2-98B1-E78F2CB1602F}" type="presParOf" srcId="{D9550530-EFCC-4AED-8D31-E5D3004E2172}" destId="{E175CC90-AD49-418B-A5F0-E8C06A7D1181}" srcOrd="1" destOrd="0" presId="urn:microsoft.com/office/officeart/2005/8/layout/chevron1"/>
    <dgm:cxn modelId="{21CB0875-2C36-450A-8914-328607EA3556}" type="presParOf" srcId="{D9550530-EFCC-4AED-8D31-E5D3004E2172}" destId="{6FACEB9F-0400-42AB-BE11-58F1B723A8AA}" srcOrd="2" destOrd="0" presId="urn:microsoft.com/office/officeart/2005/8/layout/chevron1"/>
    <dgm:cxn modelId="{577EF3C8-8B46-4403-BE55-E9D831FD6143}" type="presParOf" srcId="{D9550530-EFCC-4AED-8D31-E5D3004E2172}" destId="{22B74618-D0A7-4BAC-B531-0D46DABF2B9E}" srcOrd="3" destOrd="0" presId="urn:microsoft.com/office/officeart/2005/8/layout/chevron1"/>
    <dgm:cxn modelId="{9046595C-B8FD-4263-B499-88F794244EF9}" type="presParOf" srcId="{D9550530-EFCC-4AED-8D31-E5D3004E2172}" destId="{AA105891-AFF5-4118-A614-C73113C6F6E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1B3F713-ABC6-4C1F-B449-44C2ED33A333}" type="presOf" srcId="{3EB0697E-BCC4-4B9C-84A5-BE3C9A211E1A}" destId="{6FACEB9F-0400-42AB-BE11-58F1B723A8AA}" srcOrd="0" destOrd="0" presId="urn:microsoft.com/office/officeart/2005/8/layout/chevron1"/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FBB88C85-7A77-4FBE-AC18-3B85489CE9BF}" type="presOf" srcId="{4DCDCD6F-7D0D-445A-A485-4F093F1C0614}" destId="{D9550530-EFCC-4AED-8D31-E5D3004E2172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953385C7-B95F-4A1D-B06D-AD01668FFBCE}" type="presOf" srcId="{64E6D7A9-8485-4985-AF87-BD89F15B8EB2}" destId="{E2C811DB-A862-44FA-A976-591EED507F2C}" srcOrd="0" destOrd="0" presId="urn:microsoft.com/office/officeart/2005/8/layout/chevron1"/>
    <dgm:cxn modelId="{605C5CD1-75B2-417F-8676-67972CD78A0C}" type="presOf" srcId="{8B75E156-5992-4ECD-BCD5-FA74471D781F}" destId="{AA105891-AFF5-4118-A614-C73113C6F6E9}" srcOrd="0" destOrd="0" presId="urn:microsoft.com/office/officeart/2005/8/layout/chevron1"/>
    <dgm:cxn modelId="{119DA832-5824-47E2-897D-4650A6BB787D}" type="presParOf" srcId="{D9550530-EFCC-4AED-8D31-E5D3004E2172}" destId="{E2C811DB-A862-44FA-A976-591EED507F2C}" srcOrd="0" destOrd="0" presId="urn:microsoft.com/office/officeart/2005/8/layout/chevron1"/>
    <dgm:cxn modelId="{790CAA6E-47DF-40D2-9B97-8EDA3598093B}" type="presParOf" srcId="{D9550530-EFCC-4AED-8D31-E5D3004E2172}" destId="{E175CC90-AD49-418B-A5F0-E8C06A7D1181}" srcOrd="1" destOrd="0" presId="urn:microsoft.com/office/officeart/2005/8/layout/chevron1"/>
    <dgm:cxn modelId="{F66E76E5-57CD-4CE0-AE45-64E2FBEC9F3A}" type="presParOf" srcId="{D9550530-EFCC-4AED-8D31-E5D3004E2172}" destId="{6FACEB9F-0400-42AB-BE11-58F1B723A8AA}" srcOrd="2" destOrd="0" presId="urn:microsoft.com/office/officeart/2005/8/layout/chevron1"/>
    <dgm:cxn modelId="{32EDC81B-35BE-4024-B2B7-E83AF208259A}" type="presParOf" srcId="{D9550530-EFCC-4AED-8D31-E5D3004E2172}" destId="{22B74618-D0A7-4BAC-B531-0D46DABF2B9E}" srcOrd="3" destOrd="0" presId="urn:microsoft.com/office/officeart/2005/8/layout/chevron1"/>
    <dgm:cxn modelId="{61909F11-F784-423D-9901-C7E89E479C3D}" type="presParOf" srcId="{D9550530-EFCC-4AED-8D31-E5D3004E2172}" destId="{AA105891-AFF5-4118-A614-C73113C6F6E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E230E53A-B732-4534-B9F2-BCCDB5304953}" type="presOf" srcId="{4DCDCD6F-7D0D-445A-A485-4F093F1C0614}" destId="{D9550530-EFCC-4AED-8D31-E5D3004E2172}" srcOrd="0" destOrd="0" presId="urn:microsoft.com/office/officeart/2005/8/layout/chevron1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6A87AE6C-0B2E-4759-A6C8-4180150360B7}" type="presOf" srcId="{3EB0697E-BCC4-4B9C-84A5-BE3C9A211E1A}" destId="{6FACEB9F-0400-42AB-BE11-58F1B723A8AA}" srcOrd="0" destOrd="0" presId="urn:microsoft.com/office/officeart/2005/8/layout/chevron1"/>
    <dgm:cxn modelId="{3957AB58-3156-485D-A8E6-51EB98315510}" type="presOf" srcId="{8B75E156-5992-4ECD-BCD5-FA74471D781F}" destId="{AA105891-AFF5-4118-A614-C73113C6F6E9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22DA20A5-6B7D-439F-97CD-CF814B7AEBDA}" type="presOf" srcId="{64E6D7A9-8485-4985-AF87-BD89F15B8EB2}" destId="{E2C811DB-A862-44FA-A976-591EED507F2C}" srcOrd="0" destOrd="0" presId="urn:microsoft.com/office/officeart/2005/8/layout/chevron1"/>
    <dgm:cxn modelId="{8A48D223-4428-4732-99FA-9D54E02AEA5F}" type="presParOf" srcId="{D9550530-EFCC-4AED-8D31-E5D3004E2172}" destId="{E2C811DB-A862-44FA-A976-591EED507F2C}" srcOrd="0" destOrd="0" presId="urn:microsoft.com/office/officeart/2005/8/layout/chevron1"/>
    <dgm:cxn modelId="{0E5E0444-E920-4DC8-9BDA-66DA204835F4}" type="presParOf" srcId="{D9550530-EFCC-4AED-8D31-E5D3004E2172}" destId="{E175CC90-AD49-418B-A5F0-E8C06A7D1181}" srcOrd="1" destOrd="0" presId="urn:microsoft.com/office/officeart/2005/8/layout/chevron1"/>
    <dgm:cxn modelId="{FE647CB1-A798-4BDD-B148-9136C30493C3}" type="presParOf" srcId="{D9550530-EFCC-4AED-8D31-E5D3004E2172}" destId="{6FACEB9F-0400-42AB-BE11-58F1B723A8AA}" srcOrd="2" destOrd="0" presId="urn:microsoft.com/office/officeart/2005/8/layout/chevron1"/>
    <dgm:cxn modelId="{B9E31651-08A8-474A-80EF-C256FEA1FA1D}" type="presParOf" srcId="{D9550530-EFCC-4AED-8D31-E5D3004E2172}" destId="{22B74618-D0A7-4BAC-B531-0D46DABF2B9E}" srcOrd="3" destOrd="0" presId="urn:microsoft.com/office/officeart/2005/8/layout/chevron1"/>
    <dgm:cxn modelId="{C00339DE-113A-4247-9B4D-C43E633498F2}" type="presParOf" srcId="{D9550530-EFCC-4AED-8D31-E5D3004E2172}" destId="{AA105891-AFF5-4118-A614-C73113C6F6E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CDCD6F-7D0D-445A-A485-4F093F1C061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4E6D7A9-8485-4985-AF87-BD89F15B8EB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 err="1"/>
            <a:t>Pre-award</a:t>
          </a:r>
          <a:endParaRPr lang="pt-PT" b="1" dirty="0"/>
        </a:p>
        <a:p>
          <a:pPr algn="ctr"/>
          <a:r>
            <a:rPr lang="pt-PT" b="1" dirty="0" err="1"/>
            <a:t>Application</a:t>
          </a:r>
          <a:r>
            <a:rPr lang="pt-PT" b="1" dirty="0"/>
            <a:t> </a:t>
          </a:r>
          <a:r>
            <a:rPr lang="pt-PT" b="1" dirty="0" err="1"/>
            <a:t>stage</a:t>
          </a:r>
          <a:endParaRPr lang="en-GB" b="1" dirty="0"/>
        </a:p>
      </dgm:t>
    </dgm:pt>
    <dgm:pt modelId="{35526A27-8CA8-40FC-A091-9F5B6F6B48A9}" type="par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E76F588E-8C6A-4D66-AFD3-2A09C49ADBAC}" type="sibTrans" cxnId="{6C2EFF44-D910-4C0F-B129-A82CA589E7C1}">
      <dgm:prSet/>
      <dgm:spPr/>
      <dgm:t>
        <a:bodyPr/>
        <a:lstStyle/>
        <a:p>
          <a:pPr algn="ctr"/>
          <a:endParaRPr lang="en-GB"/>
        </a:p>
      </dgm:t>
    </dgm:pt>
    <dgm:pt modelId="{3EB0697E-BCC4-4B9C-84A5-BE3C9A211E1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t-PT" b="1" dirty="0"/>
            <a:t>Project Management</a:t>
          </a:r>
        </a:p>
      </dgm:t>
    </dgm:pt>
    <dgm:pt modelId="{2786C7A0-A7E9-489A-9A16-E389908B6927}" type="par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2BAC2901-EB7C-4075-B3BA-D26A63550FAF}" type="sibTrans" cxnId="{BE0F2E21-B658-46C3-8A0B-E06FB11AE213}">
      <dgm:prSet/>
      <dgm:spPr/>
      <dgm:t>
        <a:bodyPr/>
        <a:lstStyle/>
        <a:p>
          <a:pPr algn="ctr"/>
          <a:endParaRPr lang="en-GB"/>
        </a:p>
      </dgm:t>
    </dgm:pt>
    <dgm:pt modelId="{8B75E156-5992-4ECD-BCD5-FA74471D781F}">
      <dgm:prSet phldrT="[Text]"/>
      <dgm:spPr>
        <a:solidFill>
          <a:srgbClr val="EF8D4B"/>
        </a:solidFill>
      </dgm:spPr>
      <dgm:t>
        <a:bodyPr/>
        <a:lstStyle/>
        <a:p>
          <a:pPr algn="ctr"/>
          <a:r>
            <a:rPr lang="pt-PT" b="1" dirty="0"/>
            <a:t>Project </a:t>
          </a:r>
          <a:r>
            <a:rPr lang="pt-PT" b="1" dirty="0" err="1"/>
            <a:t>Closure</a:t>
          </a:r>
          <a:endParaRPr lang="en-GB" b="1" dirty="0"/>
        </a:p>
      </dgm:t>
    </dgm:pt>
    <dgm:pt modelId="{76BA4A0E-B88F-474B-A2FE-F66AE343CEC4}" type="par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3A05A2E8-F3D3-4E2A-B2E3-D9255FE6A11E}" type="sibTrans" cxnId="{CE46E793-269B-4556-9820-D591D73E1E0E}">
      <dgm:prSet/>
      <dgm:spPr/>
      <dgm:t>
        <a:bodyPr/>
        <a:lstStyle/>
        <a:p>
          <a:pPr algn="ctr"/>
          <a:endParaRPr lang="en-GB"/>
        </a:p>
      </dgm:t>
    </dgm:pt>
    <dgm:pt modelId="{D9550530-EFCC-4AED-8D31-E5D3004E2172}" type="pres">
      <dgm:prSet presAssocID="{4DCDCD6F-7D0D-445A-A485-4F093F1C0614}" presName="Name0" presStyleCnt="0">
        <dgm:presLayoutVars>
          <dgm:dir/>
          <dgm:animLvl val="lvl"/>
          <dgm:resizeHandles val="exact"/>
        </dgm:presLayoutVars>
      </dgm:prSet>
      <dgm:spPr/>
    </dgm:pt>
    <dgm:pt modelId="{E2C811DB-A862-44FA-A976-591EED507F2C}" type="pres">
      <dgm:prSet presAssocID="{64E6D7A9-8485-4985-AF87-BD89F15B8EB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75CC90-AD49-418B-A5F0-E8C06A7D1181}" type="pres">
      <dgm:prSet presAssocID="{E76F588E-8C6A-4D66-AFD3-2A09C49ADBAC}" presName="parTxOnlySpace" presStyleCnt="0"/>
      <dgm:spPr/>
    </dgm:pt>
    <dgm:pt modelId="{6FACEB9F-0400-42AB-BE11-58F1B723A8AA}" type="pres">
      <dgm:prSet presAssocID="{3EB0697E-BCC4-4B9C-84A5-BE3C9A211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2B74618-D0A7-4BAC-B531-0D46DABF2B9E}" type="pres">
      <dgm:prSet presAssocID="{2BAC2901-EB7C-4075-B3BA-D26A63550FAF}" presName="parTxOnlySpace" presStyleCnt="0"/>
      <dgm:spPr/>
    </dgm:pt>
    <dgm:pt modelId="{AA105891-AFF5-4118-A614-C73113C6F6E9}" type="pres">
      <dgm:prSet presAssocID="{8B75E156-5992-4ECD-BCD5-FA74471D781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E0F2E21-B658-46C3-8A0B-E06FB11AE213}" srcId="{4DCDCD6F-7D0D-445A-A485-4F093F1C0614}" destId="{3EB0697E-BCC4-4B9C-84A5-BE3C9A211E1A}" srcOrd="1" destOrd="0" parTransId="{2786C7A0-A7E9-489A-9A16-E389908B6927}" sibTransId="{2BAC2901-EB7C-4075-B3BA-D26A63550FAF}"/>
    <dgm:cxn modelId="{6C2EFF44-D910-4C0F-B129-A82CA589E7C1}" srcId="{4DCDCD6F-7D0D-445A-A485-4F093F1C0614}" destId="{64E6D7A9-8485-4985-AF87-BD89F15B8EB2}" srcOrd="0" destOrd="0" parTransId="{35526A27-8CA8-40FC-A091-9F5B6F6B48A9}" sibTransId="{E76F588E-8C6A-4D66-AFD3-2A09C49ADBAC}"/>
    <dgm:cxn modelId="{72C6A369-331E-44B5-A613-DDEF6D2B6F15}" type="presOf" srcId="{64E6D7A9-8485-4985-AF87-BD89F15B8EB2}" destId="{E2C811DB-A862-44FA-A976-591EED507F2C}" srcOrd="0" destOrd="0" presId="urn:microsoft.com/office/officeart/2005/8/layout/chevron1"/>
    <dgm:cxn modelId="{6CC8B456-A2A2-44AA-BB08-C958C8654297}" type="presOf" srcId="{4DCDCD6F-7D0D-445A-A485-4F093F1C0614}" destId="{D9550530-EFCC-4AED-8D31-E5D3004E2172}" srcOrd="0" destOrd="0" presId="urn:microsoft.com/office/officeart/2005/8/layout/chevron1"/>
    <dgm:cxn modelId="{AE8A277B-6E69-41E4-B775-58AFF33B1CC8}" type="presOf" srcId="{8B75E156-5992-4ECD-BCD5-FA74471D781F}" destId="{AA105891-AFF5-4118-A614-C73113C6F6E9}" srcOrd="0" destOrd="0" presId="urn:microsoft.com/office/officeart/2005/8/layout/chevron1"/>
    <dgm:cxn modelId="{CE46E793-269B-4556-9820-D591D73E1E0E}" srcId="{4DCDCD6F-7D0D-445A-A485-4F093F1C0614}" destId="{8B75E156-5992-4ECD-BCD5-FA74471D781F}" srcOrd="2" destOrd="0" parTransId="{76BA4A0E-B88F-474B-A2FE-F66AE343CEC4}" sibTransId="{3A05A2E8-F3D3-4E2A-B2E3-D9255FE6A11E}"/>
    <dgm:cxn modelId="{462695DB-ECF9-436A-8890-9E7440F5A40B}" type="presOf" srcId="{3EB0697E-BCC4-4B9C-84A5-BE3C9A211E1A}" destId="{6FACEB9F-0400-42AB-BE11-58F1B723A8AA}" srcOrd="0" destOrd="0" presId="urn:microsoft.com/office/officeart/2005/8/layout/chevron1"/>
    <dgm:cxn modelId="{8D727350-5B03-4889-8002-95FF40C481F3}" type="presParOf" srcId="{D9550530-EFCC-4AED-8D31-E5D3004E2172}" destId="{E2C811DB-A862-44FA-A976-591EED507F2C}" srcOrd="0" destOrd="0" presId="urn:microsoft.com/office/officeart/2005/8/layout/chevron1"/>
    <dgm:cxn modelId="{749ECFAD-FA1E-451E-BEF8-1666B7B14C9A}" type="presParOf" srcId="{D9550530-EFCC-4AED-8D31-E5D3004E2172}" destId="{E175CC90-AD49-418B-A5F0-E8C06A7D1181}" srcOrd="1" destOrd="0" presId="urn:microsoft.com/office/officeart/2005/8/layout/chevron1"/>
    <dgm:cxn modelId="{24A76A8A-4DAE-477D-B118-156CE30734B7}" type="presParOf" srcId="{D9550530-EFCC-4AED-8D31-E5D3004E2172}" destId="{6FACEB9F-0400-42AB-BE11-58F1B723A8AA}" srcOrd="2" destOrd="0" presId="urn:microsoft.com/office/officeart/2005/8/layout/chevron1"/>
    <dgm:cxn modelId="{6F7F4635-A9FC-4546-9344-5F6515617EEF}" type="presParOf" srcId="{D9550530-EFCC-4AED-8D31-E5D3004E2172}" destId="{22B74618-D0A7-4BAC-B531-0D46DABF2B9E}" srcOrd="3" destOrd="0" presId="urn:microsoft.com/office/officeart/2005/8/layout/chevron1"/>
    <dgm:cxn modelId="{417F9A1E-58B8-46BA-BC3C-A545E5FA19AB}" type="presParOf" srcId="{D9550530-EFCC-4AED-8D31-E5D3004E2172}" destId="{AA105891-AFF5-4118-A614-C73113C6F6E9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0" y="1288338"/>
          <a:ext cx="3468953" cy="1387581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dirty="0" err="1"/>
            <a:t>Pre-award</a:t>
          </a:r>
          <a:endParaRPr lang="pt-PT" sz="2700" b="1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dirty="0" err="1"/>
            <a:t>Application</a:t>
          </a:r>
          <a:r>
            <a:rPr lang="pt-PT" sz="2700" b="1" kern="1200" dirty="0"/>
            <a:t> </a:t>
          </a:r>
          <a:r>
            <a:rPr lang="pt-PT" sz="2700" b="1" kern="1200" dirty="0" err="1"/>
            <a:t>stage</a:t>
          </a:r>
          <a:endParaRPr lang="en-GB" sz="2700" b="1" kern="1200" dirty="0"/>
        </a:p>
      </dsp:txBody>
      <dsp:txXfrm>
        <a:off x="693791" y="1288338"/>
        <a:ext cx="2081372" cy="1387581"/>
      </dsp:txXfrm>
    </dsp:sp>
    <dsp:sp modelId="{6FACEB9F-0400-42AB-BE11-58F1B723A8AA}">
      <dsp:nvSpPr>
        <dsp:cNvPr id="0" name=""/>
        <dsp:cNvSpPr/>
      </dsp:nvSpPr>
      <dsp:spPr>
        <a:xfrm>
          <a:off x="3111841" y="1301395"/>
          <a:ext cx="3468953" cy="1387581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dirty="0"/>
            <a:t>Project Management</a:t>
          </a:r>
        </a:p>
      </dsp:txBody>
      <dsp:txXfrm>
        <a:off x="3805632" y="1301395"/>
        <a:ext cx="2081372" cy="1387581"/>
      </dsp:txXfrm>
    </dsp:sp>
    <dsp:sp modelId="{AA105891-AFF5-4118-A614-C73113C6F6E9}">
      <dsp:nvSpPr>
        <dsp:cNvPr id="0" name=""/>
        <dsp:cNvSpPr/>
      </dsp:nvSpPr>
      <dsp:spPr>
        <a:xfrm>
          <a:off x="6246963" y="1288338"/>
          <a:ext cx="3468953" cy="1387581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dirty="0"/>
            <a:t>Project </a:t>
          </a:r>
          <a:r>
            <a:rPr lang="pt-PT" sz="2700" b="1" kern="1200" dirty="0" err="1"/>
            <a:t>Closure</a:t>
          </a:r>
          <a:endParaRPr lang="en-GB" sz="2700" b="1" kern="1200" dirty="0"/>
        </a:p>
      </dsp:txBody>
      <dsp:txXfrm>
        <a:off x="6940754" y="1288338"/>
        <a:ext cx="2081372" cy="1387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11DB-A862-44FA-A976-591EED507F2C}">
      <dsp:nvSpPr>
        <dsp:cNvPr id="0" name=""/>
        <dsp:cNvSpPr/>
      </dsp:nvSpPr>
      <dsp:spPr>
        <a:xfrm>
          <a:off x="2847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Pre-award</a:t>
          </a:r>
          <a:endParaRPr lang="pt-PT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 err="1"/>
            <a:t>Application</a:t>
          </a:r>
          <a:r>
            <a:rPr lang="pt-PT" sz="2600" b="1" kern="1200" dirty="0"/>
            <a:t> </a:t>
          </a:r>
          <a:r>
            <a:rPr lang="pt-PT" sz="2600" b="1" kern="1200" dirty="0" err="1"/>
            <a:t>stage</a:t>
          </a:r>
          <a:endParaRPr lang="en-GB" sz="2600" b="1" kern="1200" dirty="0"/>
        </a:p>
      </dsp:txBody>
      <dsp:txXfrm>
        <a:off x="673544" y="0"/>
        <a:ext cx="2127561" cy="1341393"/>
      </dsp:txXfrm>
    </dsp:sp>
    <dsp:sp modelId="{6FACEB9F-0400-42AB-BE11-58F1B723A8AA}">
      <dsp:nvSpPr>
        <dsp:cNvPr id="0" name=""/>
        <dsp:cNvSpPr/>
      </dsp:nvSpPr>
      <dsp:spPr>
        <a:xfrm>
          <a:off x="3124905" y="0"/>
          <a:ext cx="3468954" cy="1341393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Management</a:t>
          </a:r>
        </a:p>
      </dsp:txBody>
      <dsp:txXfrm>
        <a:off x="3795602" y="0"/>
        <a:ext cx="2127561" cy="1341393"/>
      </dsp:txXfrm>
    </dsp:sp>
    <dsp:sp modelId="{AA105891-AFF5-4118-A614-C73113C6F6E9}">
      <dsp:nvSpPr>
        <dsp:cNvPr id="0" name=""/>
        <dsp:cNvSpPr/>
      </dsp:nvSpPr>
      <dsp:spPr>
        <a:xfrm>
          <a:off x="6246964" y="0"/>
          <a:ext cx="3468954" cy="1341393"/>
        </a:xfrm>
        <a:prstGeom prst="chevron">
          <a:avLst/>
        </a:prstGeom>
        <a:solidFill>
          <a:srgbClr val="EF8D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dirty="0"/>
            <a:t>Project </a:t>
          </a:r>
          <a:r>
            <a:rPr lang="pt-PT" sz="2600" b="1" kern="1200" dirty="0" err="1"/>
            <a:t>Closure</a:t>
          </a:r>
          <a:endParaRPr lang="en-GB" sz="2600" b="1" kern="1200" dirty="0"/>
        </a:p>
      </dsp:txBody>
      <dsp:txXfrm>
        <a:off x="6917661" y="0"/>
        <a:ext cx="2127561" cy="1341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03174-5334-1641-82A5-ABDB264A5460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CCF1C-ACDA-D04F-99B0-C5515D616A22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4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61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2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840D1-FAEE-BF48-81E1-C5607F695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F2D28-50AF-6441-B5E8-32F0971F4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1C6B-9705-0B44-B701-115891B6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009D-34EA-E649-9FDF-6B87A574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D679-9257-0744-8CF0-360C5098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201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E07F-694D-9D41-811F-62CB77E4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5FCE2-2696-3D4F-A3F3-DC96F930A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8F64-D943-0849-B0E4-46761E80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862C-22B0-9D46-9E3E-79C565B0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F7C35-39E1-2E42-9A98-C1BAEE0F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136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B3090-3793-BB42-AB7C-701C87D70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619B5-A21B-2D40-9DBD-D14818FA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516A3-6C7E-4045-A3FD-4E4B0ED8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0619C-0924-DA4D-9F3C-65314C34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6FFAC-10D1-704B-BFD1-B7C85EC2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635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9300" y="6390572"/>
            <a:ext cx="28448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 lang="en-US" smtClean="0"/>
              <a:pPr/>
              <a:t>‹nº›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5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8E86-886E-1B43-BE1B-F2D7C7F2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A53D-11BD-AA43-8EC2-B401FC981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AFE1D-AFDD-6644-9903-21AC6FB7B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19907-C3D1-964B-8B4A-F7C35B9B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124A3-5E34-0A49-ABAB-876F4F4A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40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25A6-484D-4D43-BC85-0AB349E6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BB7C5-CD3A-4D43-8842-DC53DD49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95FA6-5DCC-6C42-8991-47BC4486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4CF7-6A29-FA44-AD70-49E4EE8C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7B20-1645-9A49-A12F-B8F140181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10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8F73-D6D2-6842-8F60-753D4788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E7EC0-F790-3841-B192-FFE536231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87A4F-7128-FD4B-A31A-76747FB73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4F0C2-EB9F-0440-A805-27D74316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68FC9-19F8-5C4C-87BA-FE1A5402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74A01-BAC5-DF47-8442-BC834519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462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4F4B-C569-2A41-847A-DE63A6A6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ED60C-C646-5C4A-8B4C-17780FE1F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E6E48-954F-414B-B495-821AAFDDD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DE0C3-8154-F44A-AAA5-34999462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E2769-5DB8-DC43-8791-F35D174D4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2F0D5B-97D9-0B4C-B21D-4269298D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8F7F7-A42B-8B4C-985B-D8A4330D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D807-D131-F24B-B09D-3B30B5EE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742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0AC1-86F1-7A4A-87C2-93B5C69E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E6FEB-8166-2242-8B59-373281E1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079C2-FBED-CE49-A3F3-FF955746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4C2E1-5379-A540-ACC0-A0C7AEDE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296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D01F0-75C1-BF4A-955F-F821123E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7EB96-9583-DF48-81E9-A4FCE1F4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70AE-2111-AD45-B5BC-74FDF8CB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740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2719-E57D-9A4D-9420-1205DF938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804FC-D6C0-FE4C-BE9E-04FE0704A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0C339-B1A3-3B4A-8C26-4A5B3EF32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9A406-B5AC-EF47-986C-06C800C1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7E49B-2CC5-D742-8F60-5F07865E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6A929-783A-A241-904E-B57ABC6C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538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9A09-6015-C440-A2D6-1DD899C8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A7BF9-ADFD-4649-9B35-236DE2B18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1875E-8C2B-674A-AA88-5DB200F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B173D-A461-0749-B65A-C62DEA7F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E041-1033-EE43-BEC4-CBCC5B02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8169D-41AE-004C-BD16-0A8EA4D7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086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53A92-0F5B-A946-A865-0224925F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CC07C-99A1-9D4F-B54D-AF7941AD1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CB54C-1E1D-1A47-902C-FF57CC481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DBE8-CA1D-FD4C-A99F-A501843DBEB2}" type="datetimeFigureOut">
              <a:rPr lang="x-none" smtClean="0"/>
              <a:pPr/>
              <a:t>05/09/2023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23236-3381-D14B-85EC-B1DED5A7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F72D6-1B87-7B4B-9F2D-24134CFA2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76D7F-F160-524A-85E9-667AF1B1F669}" type="slidenum">
              <a:rPr lang="x-none" smtClean="0"/>
              <a:pPr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909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mailto:areagp@fc.ul.pt" TargetMode="External"/><Relationship Id="rId7" Type="http://schemas.openxmlformats.org/officeDocument/2006/relationships/hyperlink" Target="http://www.fciencias-id.pt/node/3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ciencias-id.pt/node/50" TargetMode="External"/><Relationship Id="rId5" Type="http://schemas.openxmlformats.org/officeDocument/2006/relationships/hyperlink" Target="mailto:fciencias.id@fciencias-id.pt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s://ciencias.ulisboa.pt/pt/direcao-investigacao-desenvolvimento#toc3" TargetMode="Externa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candidaturasID@fciencias-id.pt" TargetMode="External"/><Relationship Id="rId3" Type="http://schemas.openxmlformats.org/officeDocument/2006/relationships/image" Target="../media/image2.emf"/><Relationship Id="rId7" Type="http://schemas.openxmlformats.org/officeDocument/2006/relationships/hyperlink" Target="mailto:contratosID@fciencias-id.pt" TargetMode="Externa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nternacionaisID@fciencias-id.pt" TargetMode="External"/><Relationship Id="rId11" Type="http://schemas.openxmlformats.org/officeDocument/2006/relationships/hyperlink" Target="http://www.fciencias-id.pt/node/9" TargetMode="External"/><Relationship Id="rId5" Type="http://schemas.openxmlformats.org/officeDocument/2006/relationships/hyperlink" Target="mailto:nacionaisID@fciencias-id.pt" TargetMode="External"/><Relationship Id="rId10" Type="http://schemas.openxmlformats.org/officeDocument/2006/relationships/hyperlink" Target="https://ciencias.ulisboa.pt/pt/direcao-de-id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em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539592-B63A-8D46-9FCB-D0BC94C2015E}"/>
              </a:ext>
            </a:extLst>
          </p:cNvPr>
          <p:cNvSpPr/>
          <p:nvPr/>
        </p:nvSpPr>
        <p:spPr>
          <a:xfrm>
            <a:off x="5047343" y="685799"/>
            <a:ext cx="6237514" cy="5486400"/>
          </a:xfrm>
          <a:prstGeom prst="rect">
            <a:avLst/>
          </a:prstGeom>
          <a:noFill/>
          <a:ln w="508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392C7-7E0A-44DE-A07E-9DA92983C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644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EEEB9-0EDE-504D-ABE0-FFD767D2D00E}"/>
              </a:ext>
            </a:extLst>
          </p:cNvPr>
          <p:cNvSpPr txBox="1"/>
          <p:nvPr/>
        </p:nvSpPr>
        <p:spPr>
          <a:xfrm>
            <a:off x="6737540" y="4272301"/>
            <a:ext cx="32431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b="1" baseline="30000" dirty="0">
                <a:solidFill>
                  <a:schemeClr val="bg1"/>
                </a:solidFill>
                <a:latin typeface="Arial"/>
                <a:cs typeface="Arial"/>
              </a:rPr>
              <a:t>WELCOME SESSION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GB" sz="3600" b="1" baseline="30000" dirty="0">
                <a:solidFill>
                  <a:schemeClr val="bg1"/>
                </a:solidFill>
                <a:latin typeface="Arial"/>
                <a:cs typeface="Arial"/>
              </a:rPr>
              <a:t>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B7C0A-249B-4940-89BA-060C1AB99B5C}"/>
              </a:ext>
            </a:extLst>
          </p:cNvPr>
          <p:cNvSpPr txBox="1"/>
          <p:nvPr/>
        </p:nvSpPr>
        <p:spPr>
          <a:xfrm>
            <a:off x="5326380" y="2773680"/>
            <a:ext cx="567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Research @ CIÊNCIAS</a:t>
            </a:r>
          </a:p>
        </p:txBody>
      </p:sp>
    </p:spTree>
    <p:extLst>
      <p:ext uri="{BB962C8B-B14F-4D97-AF65-F5344CB8AC3E}">
        <p14:creationId xmlns:p14="http://schemas.microsoft.com/office/powerpoint/2010/main" val="62842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10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67278371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  <p:sp>
        <p:nvSpPr>
          <p:cNvPr id="11" name="Content Placeholder 8"/>
          <p:cNvSpPr>
            <a:spLocks noGrp="1"/>
          </p:cNvSpPr>
          <p:nvPr>
            <p:ph sz="half" idx="1"/>
          </p:nvPr>
        </p:nvSpPr>
        <p:spPr>
          <a:xfrm>
            <a:off x="838472" y="2493396"/>
            <a:ext cx="10029825" cy="33543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PT" b="1" dirty="0">
                <a:solidFill>
                  <a:srgbClr val="C00000"/>
                </a:solidFill>
              </a:rPr>
              <a:t>TIPS FOR A SUCCESSFUL PROJECT CLOSURE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err="1"/>
              <a:t>Well</a:t>
            </a:r>
            <a:r>
              <a:rPr lang="pt-PT" b="1" dirty="0"/>
              <a:t> </a:t>
            </a:r>
            <a:r>
              <a:rPr lang="pt-PT" b="1" dirty="0" err="1"/>
              <a:t>documented</a:t>
            </a:r>
            <a:r>
              <a:rPr lang="pt-PT" b="1" dirty="0"/>
              <a:t> </a:t>
            </a:r>
            <a:r>
              <a:rPr lang="pt-PT" b="1" dirty="0" err="1"/>
              <a:t>project</a:t>
            </a:r>
            <a:endParaRPr lang="pt-PT" b="1" dirty="0"/>
          </a:p>
          <a:p>
            <a:pPr algn="ctr"/>
            <a:r>
              <a:rPr lang="pt-PT" b="1" dirty="0" err="1"/>
              <a:t>Up-to</a:t>
            </a:r>
            <a:r>
              <a:rPr lang="pt-PT" b="1" dirty="0"/>
              <a:t> date </a:t>
            </a:r>
            <a:r>
              <a:rPr lang="pt-PT" b="1" dirty="0" err="1"/>
              <a:t>documentation</a:t>
            </a:r>
            <a:r>
              <a:rPr lang="pt-PT" b="1" dirty="0"/>
              <a:t> (financial </a:t>
            </a:r>
            <a:r>
              <a:rPr lang="pt-PT" b="1" dirty="0" err="1"/>
              <a:t>documents</a:t>
            </a:r>
            <a:r>
              <a:rPr lang="pt-PT" b="1" dirty="0"/>
              <a:t>, meeting minutes, </a:t>
            </a:r>
            <a:r>
              <a:rPr lang="pt-PT" b="1" dirty="0" err="1"/>
              <a:t>deliverables</a:t>
            </a:r>
            <a:r>
              <a:rPr lang="pt-PT" b="1" dirty="0"/>
              <a:t>)</a:t>
            </a:r>
          </a:p>
          <a:p>
            <a:pPr algn="ctr"/>
            <a:r>
              <a:rPr lang="pt-PT" b="1" dirty="0" err="1"/>
              <a:t>Start</a:t>
            </a:r>
            <a:r>
              <a:rPr lang="pt-PT" b="1" dirty="0"/>
              <a:t> </a:t>
            </a:r>
            <a:r>
              <a:rPr lang="pt-PT" b="1" dirty="0" err="1"/>
              <a:t>preparing</a:t>
            </a:r>
            <a:r>
              <a:rPr lang="pt-PT" b="1" dirty="0"/>
              <a:t> </a:t>
            </a:r>
            <a:r>
              <a:rPr lang="pt-PT" b="1" dirty="0" err="1"/>
              <a:t>your</a:t>
            </a:r>
            <a:r>
              <a:rPr lang="pt-PT" b="1" dirty="0"/>
              <a:t> </a:t>
            </a:r>
            <a:r>
              <a:rPr lang="pt-PT" b="1" dirty="0" err="1"/>
              <a:t>next</a:t>
            </a:r>
            <a:r>
              <a:rPr lang="pt-PT" b="1" dirty="0"/>
              <a:t> </a:t>
            </a:r>
            <a:r>
              <a:rPr lang="pt-PT" b="1" dirty="0" err="1"/>
              <a:t>challenge</a:t>
            </a:r>
            <a:r>
              <a:rPr lang="pt-PT" b="1" dirty="0"/>
              <a:t>: a </a:t>
            </a:r>
            <a:r>
              <a:rPr lang="pt-PT" b="1" dirty="0" err="1"/>
              <a:t>new</a:t>
            </a:r>
            <a:r>
              <a:rPr lang="pt-PT" b="1" dirty="0"/>
              <a:t> </a:t>
            </a:r>
            <a:r>
              <a:rPr lang="pt-PT" b="1" dirty="0" err="1"/>
              <a:t>project</a:t>
            </a:r>
            <a:r>
              <a:rPr lang="pt-PT" b="1" dirty="0"/>
              <a:t>? </a:t>
            </a:r>
            <a:r>
              <a:rPr lang="pt-PT" b="1" dirty="0" err="1"/>
              <a:t>Go</a:t>
            </a:r>
            <a:r>
              <a:rPr lang="pt-PT" b="1" dirty="0"/>
              <a:t> </a:t>
            </a:r>
            <a:r>
              <a:rPr lang="pt-PT" b="1" dirty="0" err="1"/>
              <a:t>back</a:t>
            </a:r>
            <a:r>
              <a:rPr lang="pt-PT" b="1" dirty="0"/>
              <a:t> to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tips</a:t>
            </a:r>
            <a:r>
              <a:rPr lang="pt-PT" b="1" dirty="0"/>
              <a:t> for a </a:t>
            </a:r>
            <a:r>
              <a:rPr lang="pt-PT" b="1" dirty="0" err="1"/>
              <a:t>successful</a:t>
            </a:r>
            <a:r>
              <a:rPr lang="pt-PT" b="1" dirty="0"/>
              <a:t> </a:t>
            </a:r>
            <a:r>
              <a:rPr lang="pt-PT" b="1" dirty="0" err="1"/>
              <a:t>proposal</a:t>
            </a:r>
            <a:r>
              <a:rPr lang="pt-PT" b="1" dirty="0"/>
              <a:t>!</a:t>
            </a:r>
          </a:p>
          <a:p>
            <a:pPr algn="ctr"/>
            <a:endParaRPr lang="pt-PT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6429" y="717550"/>
            <a:ext cx="10515600" cy="1325563"/>
          </a:xfrm>
        </p:spPr>
        <p:txBody>
          <a:bodyPr/>
          <a:lstStyle/>
          <a:p>
            <a:r>
              <a:rPr lang="pt-PT" dirty="0" err="1">
                <a:solidFill>
                  <a:srgbClr val="C00000"/>
                </a:solidFill>
              </a:rPr>
              <a:t>Where</a:t>
            </a:r>
            <a:r>
              <a:rPr lang="pt-PT" dirty="0">
                <a:solidFill>
                  <a:srgbClr val="C00000"/>
                </a:solidFill>
              </a:rPr>
              <a:t> are </a:t>
            </a:r>
            <a:r>
              <a:rPr lang="pt-PT" dirty="0" err="1">
                <a:solidFill>
                  <a:srgbClr val="C00000"/>
                </a:solidFill>
              </a:rPr>
              <a:t>we</a:t>
            </a:r>
            <a:r>
              <a:rPr lang="pt-PT" dirty="0">
                <a:solidFill>
                  <a:srgbClr val="C00000"/>
                </a:solidFill>
              </a:rPr>
              <a:t>?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6429" y="1828799"/>
            <a:ext cx="5064034" cy="4180115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  <a:defRPr/>
            </a:pPr>
            <a:r>
              <a:rPr lang="pt-PT" b="1" dirty="0"/>
              <a:t>Ciências  Project Management Office</a:t>
            </a:r>
          </a:p>
          <a:p>
            <a:pPr lvl="0">
              <a:buNone/>
              <a:defRPr/>
            </a:pPr>
            <a:r>
              <a:rPr lang="pt-PT" dirty="0"/>
              <a:t>Edifício C5, Piso 1</a:t>
            </a:r>
          </a:p>
          <a:p>
            <a:pPr lvl="0">
              <a:buNone/>
              <a:defRPr/>
            </a:pPr>
            <a:endParaRPr lang="pt-PT" dirty="0"/>
          </a:p>
          <a:p>
            <a:pPr lvl="0">
              <a:buNone/>
              <a:defRPr/>
            </a:pPr>
            <a:r>
              <a:rPr lang="pt-PT" dirty="0"/>
              <a:t>Email: </a:t>
            </a:r>
            <a:r>
              <a:rPr lang="pt-PT" dirty="0">
                <a:hlinkClick r:id="rId3"/>
              </a:rPr>
              <a:t>areagp@fc.ul.pt</a:t>
            </a:r>
            <a:r>
              <a:rPr lang="pt-PT" dirty="0"/>
              <a:t> </a:t>
            </a:r>
          </a:p>
          <a:p>
            <a:pPr lvl="0">
              <a:buNone/>
              <a:defRPr/>
            </a:pPr>
            <a:r>
              <a:rPr lang="pt-PT" sz="2900" dirty="0">
                <a:hlinkClick r:id="rId4"/>
              </a:rPr>
              <a:t>https://ciencias.ulisboa.pt/pt/direcao-investigacao-desenvolvimento#toc3</a:t>
            </a:r>
            <a:r>
              <a:rPr lang="pt-PT" sz="2900" dirty="0"/>
              <a:t> </a:t>
            </a:r>
          </a:p>
          <a:p>
            <a:pPr>
              <a:buNone/>
            </a:pPr>
            <a:r>
              <a:rPr lang="pt-PT" b="1" dirty="0"/>
              <a:t>FCiências.ID</a:t>
            </a:r>
          </a:p>
          <a:p>
            <a:pPr>
              <a:buNone/>
            </a:pPr>
            <a:r>
              <a:rPr lang="pt-PT" dirty="0"/>
              <a:t>Edifício C1, Piso 3</a:t>
            </a:r>
          </a:p>
          <a:p>
            <a:pPr>
              <a:buNone/>
            </a:pPr>
            <a:r>
              <a:rPr lang="pt-PT" dirty="0"/>
              <a:t>Emails: </a:t>
            </a:r>
            <a:r>
              <a:rPr lang="en-GB" b="1" dirty="0">
                <a:hlinkClick r:id="rId5"/>
              </a:rPr>
              <a:t>fciencias.id@fciencias-id.pt</a:t>
            </a:r>
            <a:r>
              <a:rPr lang="pt-PT" dirty="0"/>
              <a:t> </a:t>
            </a:r>
          </a:p>
          <a:p>
            <a:pPr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Many</a:t>
            </a:r>
            <a:r>
              <a:rPr lang="pt-PT" dirty="0"/>
              <a:t> </a:t>
            </a:r>
            <a:r>
              <a:rPr lang="pt-PT" dirty="0" err="1"/>
              <a:t>specific</a:t>
            </a:r>
            <a:r>
              <a:rPr lang="pt-PT" dirty="0"/>
              <a:t> </a:t>
            </a:r>
            <a:r>
              <a:rPr lang="pt-PT" dirty="0" err="1"/>
              <a:t>internal</a:t>
            </a:r>
            <a:r>
              <a:rPr lang="pt-PT" dirty="0"/>
              <a:t> </a:t>
            </a:r>
            <a:r>
              <a:rPr lang="pt-PT" dirty="0" err="1"/>
              <a:t>regulations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forms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:</a:t>
            </a:r>
          </a:p>
          <a:p>
            <a:pPr>
              <a:buNone/>
            </a:pPr>
            <a:r>
              <a:rPr lang="pt-PT" dirty="0">
                <a:hlinkClick r:id="rId6"/>
              </a:rPr>
              <a:t>http://www.fciencias-id.pt/node/50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here</a:t>
            </a:r>
            <a:r>
              <a:rPr lang="pt-PT" dirty="0"/>
              <a:t> </a:t>
            </a:r>
          </a:p>
          <a:p>
            <a:pPr>
              <a:buNone/>
            </a:pPr>
            <a:r>
              <a:rPr lang="pt-PT" dirty="0">
                <a:hlinkClick r:id="rId7"/>
              </a:rPr>
              <a:t>http://www.fciencias-id.pt/node/32</a:t>
            </a:r>
            <a:endParaRPr lang="pt-PT" dirty="0"/>
          </a:p>
          <a:p>
            <a:pPr>
              <a:buNone/>
            </a:pPr>
            <a:endParaRPr lang="pt-PT" dirty="0"/>
          </a:p>
          <a:p>
            <a:pPr>
              <a:buNone/>
            </a:pP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11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755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07704" y="2043112"/>
            <a:ext cx="5656669" cy="371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199812" y="4428309"/>
            <a:ext cx="1410788" cy="705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252063" y="4586849"/>
            <a:ext cx="13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/>
              <a:t>FCiências.ID</a:t>
            </a:r>
            <a:endParaRPr lang="en-GB" b="1" dirty="0"/>
          </a:p>
        </p:txBody>
      </p:sp>
      <p:sp>
        <p:nvSpPr>
          <p:cNvPr id="11" name="Oval 10"/>
          <p:cNvSpPr/>
          <p:nvPr/>
        </p:nvSpPr>
        <p:spPr>
          <a:xfrm>
            <a:off x="6779624" y="3693217"/>
            <a:ext cx="1410788" cy="535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858000" y="3693217"/>
            <a:ext cx="13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PMO</a:t>
            </a:r>
            <a:endParaRPr lang="en-GB" b="1" dirty="0"/>
          </a:p>
        </p:txBody>
      </p:sp>
      <p:pic>
        <p:nvPicPr>
          <p:cNvPr id="13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51580" y="1280522"/>
            <a:ext cx="10488839" cy="3735615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en-US" b="1" dirty="0"/>
              <a:t>THANK YOU!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12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pic>
        <p:nvPicPr>
          <p:cNvPr id="10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755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19240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34C760-4165-45FA-8D17-AE8DC428967C}"/>
              </a:ext>
            </a:extLst>
          </p:cNvPr>
          <p:cNvSpPr txBox="1"/>
          <p:nvPr/>
        </p:nvSpPr>
        <p:spPr>
          <a:xfrm>
            <a:off x="3230790" y="378480"/>
            <a:ext cx="8240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2C3FB1"/>
              </a:buClr>
            </a:pPr>
            <a:r>
              <a:rPr lang="en-US" sz="2800" dirty="0">
                <a:solidFill>
                  <a:srgbClr val="2C3FB1"/>
                </a:solidFill>
              </a:rPr>
              <a:t>CIÊNCIAS support to research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56FC72-B0E2-44AB-8332-47B864EF468E}"/>
              </a:ext>
            </a:extLst>
          </p:cNvPr>
          <p:cNvGrpSpPr/>
          <p:nvPr/>
        </p:nvGrpSpPr>
        <p:grpSpPr>
          <a:xfrm>
            <a:off x="319244" y="1117391"/>
            <a:ext cx="4112493" cy="1227306"/>
            <a:chOff x="3833873" y="3093603"/>
            <a:chExt cx="4112493" cy="1227306"/>
          </a:xfrm>
        </p:grpSpPr>
        <p:pic>
          <p:nvPicPr>
            <p:cNvPr id="2050" name="Picture 2" descr="Welcome to Faculdade de Ciências da Universidade de Lisboa | Faculdade de  Ciências da Universidade de Lisboa">
              <a:extLst>
                <a:ext uri="{FF2B5EF4-FFF2-40B4-BE49-F238E27FC236}">
                  <a16:creationId xmlns:a16="http://schemas.microsoft.com/office/drawing/2014/main" id="{4C81DEA9-AA1E-4C78-9595-B0FC6BDF72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13442" r="7010" b="14112"/>
            <a:stretch/>
          </p:blipFill>
          <p:spPr bwMode="auto">
            <a:xfrm>
              <a:off x="3950552" y="3201493"/>
              <a:ext cx="2333573" cy="101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6FDDEB0-653E-49C9-8B79-F7A318276ED3}"/>
                </a:ext>
              </a:extLst>
            </p:cNvPr>
            <p:cNvSpPr/>
            <p:nvPr/>
          </p:nvSpPr>
          <p:spPr>
            <a:xfrm>
              <a:off x="3833873" y="3093603"/>
              <a:ext cx="4112493" cy="1227306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39D0555-15DA-4091-8169-C793440E02EB}"/>
              </a:ext>
            </a:extLst>
          </p:cNvPr>
          <p:cNvSpPr txBox="1"/>
          <p:nvPr/>
        </p:nvSpPr>
        <p:spPr>
          <a:xfrm>
            <a:off x="6024789" y="3050060"/>
            <a:ext cx="57056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- </a:t>
            </a:r>
            <a:r>
              <a:rPr lang="pt-PT" dirty="0" err="1"/>
              <a:t>National</a:t>
            </a:r>
            <a:r>
              <a:rPr lang="pt-PT" dirty="0"/>
              <a:t> </a:t>
            </a:r>
            <a:r>
              <a:rPr lang="pt-PT" dirty="0" err="1"/>
              <a:t>Projects</a:t>
            </a:r>
            <a:r>
              <a:rPr lang="pt-PT" dirty="0"/>
              <a:t> Office – </a:t>
            </a:r>
            <a:r>
              <a:rPr lang="pt-PT" dirty="0" err="1"/>
              <a:t>national</a:t>
            </a:r>
            <a:r>
              <a:rPr lang="pt-PT" dirty="0"/>
              <a:t> funding (e.g. FCT) </a:t>
            </a:r>
            <a:r>
              <a:rPr lang="pt-PT" dirty="0">
                <a:hlinkClick r:id="rId5"/>
              </a:rPr>
              <a:t>nacionaisID@fciencias-id.pt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pt-PT" dirty="0"/>
              <a:t>- </a:t>
            </a:r>
            <a:r>
              <a:rPr lang="pt-PT" dirty="0" err="1"/>
              <a:t>International</a:t>
            </a:r>
            <a:r>
              <a:rPr lang="pt-PT" dirty="0"/>
              <a:t> </a:t>
            </a:r>
            <a:r>
              <a:rPr lang="pt-PT" dirty="0" err="1"/>
              <a:t>Projects</a:t>
            </a:r>
            <a:r>
              <a:rPr lang="pt-PT" dirty="0"/>
              <a:t> Office – </a:t>
            </a:r>
            <a:r>
              <a:rPr lang="pt-PT" dirty="0" err="1"/>
              <a:t>international</a:t>
            </a:r>
            <a:r>
              <a:rPr lang="pt-PT" dirty="0"/>
              <a:t> funding (e.g. H2020) </a:t>
            </a:r>
            <a:r>
              <a:rPr lang="pt-PT" dirty="0">
                <a:hlinkClick r:id="rId6"/>
              </a:rPr>
              <a:t>internacionaisID@fciencias-id.pt</a:t>
            </a:r>
            <a:endParaRPr lang="pt-PT" dirty="0"/>
          </a:p>
          <a:p>
            <a:r>
              <a:rPr lang="pt-PT" dirty="0"/>
              <a:t>-Research </a:t>
            </a:r>
            <a:r>
              <a:rPr lang="pt-PT" dirty="0" err="1"/>
              <a:t>under</a:t>
            </a:r>
            <a:r>
              <a:rPr lang="pt-PT" dirty="0"/>
              <a:t> </a:t>
            </a:r>
            <a:r>
              <a:rPr lang="pt-PT" dirty="0" err="1"/>
              <a:t>Contract</a:t>
            </a:r>
            <a:r>
              <a:rPr lang="pt-PT" dirty="0"/>
              <a:t> Office – </a:t>
            </a:r>
            <a:r>
              <a:rPr lang="pt-PT" dirty="0" err="1"/>
              <a:t>privately</a:t>
            </a:r>
            <a:r>
              <a:rPr lang="pt-PT" dirty="0"/>
              <a:t> </a:t>
            </a:r>
            <a:r>
              <a:rPr lang="pt-PT" dirty="0" err="1"/>
              <a:t>funded</a:t>
            </a:r>
            <a:r>
              <a:rPr lang="pt-PT" dirty="0"/>
              <a:t> </a:t>
            </a:r>
            <a:r>
              <a:rPr lang="pt-PT" dirty="0" err="1"/>
              <a:t>services</a:t>
            </a:r>
            <a:r>
              <a:rPr lang="pt-PT" dirty="0"/>
              <a:t>  </a:t>
            </a:r>
            <a:r>
              <a:rPr lang="pt-PT" dirty="0">
                <a:hlinkClick r:id="rId7"/>
              </a:rPr>
              <a:t>contratosID@fciencias-id.pt</a:t>
            </a:r>
            <a:endParaRPr lang="pt-PT" dirty="0"/>
          </a:p>
          <a:p>
            <a:r>
              <a:rPr lang="pt-PT" dirty="0"/>
              <a:t>-</a:t>
            </a:r>
            <a:r>
              <a:rPr lang="pt-PT" dirty="0" err="1"/>
              <a:t>Pre-award</a:t>
            </a:r>
            <a:r>
              <a:rPr lang="pt-PT" dirty="0"/>
              <a:t> Office – </a:t>
            </a:r>
            <a:r>
              <a:rPr lang="pt-PT" dirty="0" err="1"/>
              <a:t>applications</a:t>
            </a:r>
            <a:r>
              <a:rPr lang="pt-PT" dirty="0"/>
              <a:t> </a:t>
            </a:r>
            <a:r>
              <a:rPr lang="pt-PT" dirty="0" err="1"/>
              <a:t>preparation</a:t>
            </a:r>
            <a:r>
              <a:rPr lang="pt-PT" dirty="0"/>
              <a:t> </a:t>
            </a:r>
            <a:r>
              <a:rPr lang="pt-PT" dirty="0">
                <a:hlinkClick r:id="rId8"/>
              </a:rPr>
              <a:t>candidaturasID@fciencias-id.pt</a:t>
            </a:r>
            <a:endParaRPr lang="pt-PT" dirty="0"/>
          </a:p>
          <a:p>
            <a:r>
              <a:rPr lang="pt-PT" dirty="0"/>
              <a:t>…</a:t>
            </a:r>
            <a:r>
              <a:rPr lang="pt-PT" dirty="0" err="1"/>
              <a:t>and</a:t>
            </a:r>
            <a:r>
              <a:rPr lang="pt-PT" dirty="0"/>
              <a:t> a </a:t>
            </a:r>
            <a:r>
              <a:rPr lang="pt-PT" dirty="0" err="1"/>
              <a:t>shared</a:t>
            </a:r>
            <a:r>
              <a:rPr lang="pt-PT" dirty="0"/>
              <a:t> Financial e </a:t>
            </a:r>
            <a:r>
              <a:rPr lang="pt-PT" dirty="0" err="1"/>
              <a:t>Human</a:t>
            </a:r>
            <a:r>
              <a:rPr lang="pt-PT" dirty="0"/>
              <a:t> </a:t>
            </a:r>
            <a:r>
              <a:rPr lang="pt-PT" dirty="0" err="1"/>
              <a:t>Resources</a:t>
            </a:r>
            <a:r>
              <a:rPr lang="pt-PT" dirty="0"/>
              <a:t> Office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deals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accounting</a:t>
            </a:r>
            <a:r>
              <a:rPr lang="pt-PT" dirty="0"/>
              <a:t>, </a:t>
            </a:r>
            <a:r>
              <a:rPr lang="pt-PT" dirty="0" err="1"/>
              <a:t>procurement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aquisitions</a:t>
            </a:r>
            <a:r>
              <a:rPr lang="pt-PT" dirty="0"/>
              <a:t>, </a:t>
            </a:r>
            <a:r>
              <a:rPr lang="pt-PT" dirty="0" err="1"/>
              <a:t>suppliers</a:t>
            </a:r>
            <a:r>
              <a:rPr lang="pt-PT" dirty="0"/>
              <a:t>, </a:t>
            </a:r>
            <a:r>
              <a:rPr lang="pt-PT" dirty="0" err="1"/>
              <a:t>contracts</a:t>
            </a:r>
            <a:r>
              <a:rPr lang="pt-PT" dirty="0"/>
              <a:t>, </a:t>
            </a:r>
            <a:r>
              <a:rPr lang="pt-PT" dirty="0" err="1"/>
              <a:t>scholarships</a:t>
            </a:r>
            <a:r>
              <a:rPr lang="pt-PT" dirty="0"/>
              <a:t> …</a:t>
            </a:r>
          </a:p>
        </p:txBody>
      </p:sp>
      <p:sp>
        <p:nvSpPr>
          <p:cNvPr id="29" name="Content Placeholder 7"/>
          <p:cNvSpPr txBox="1">
            <a:spLocks/>
          </p:cNvSpPr>
          <p:nvPr/>
        </p:nvSpPr>
        <p:spPr>
          <a:xfrm>
            <a:off x="435923" y="2874199"/>
            <a:ext cx="4656194" cy="3226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dirty="0"/>
              <a:t>Project Management Office</a:t>
            </a:r>
          </a:p>
          <a:p>
            <a:pPr marL="285750" indent="-285750">
              <a:buFontTx/>
              <a:buChar char="-"/>
            </a:pPr>
            <a:r>
              <a:rPr lang="pt-PT" sz="1800" dirty="0" err="1"/>
              <a:t>Integrated</a:t>
            </a:r>
            <a:r>
              <a:rPr lang="pt-PT" sz="1800" dirty="0"/>
              <a:t> in </a:t>
            </a:r>
            <a:r>
              <a:rPr lang="pt-PT" sz="1800" dirty="0" err="1"/>
              <a:t>the</a:t>
            </a:r>
            <a:r>
              <a:rPr lang="pt-PT" sz="1800" dirty="0"/>
              <a:t> </a:t>
            </a: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</a:rPr>
              <a:t>Ciências </a:t>
            </a:r>
            <a:r>
              <a:rPr lang="pt-PT" sz="1800" dirty="0"/>
              <a:t>R&amp;D </a:t>
            </a:r>
            <a:r>
              <a:rPr lang="pt-PT" sz="1800" dirty="0" err="1"/>
              <a:t>Unit</a:t>
            </a:r>
            <a:endParaRPr lang="pt-PT" sz="1800" dirty="0"/>
          </a:p>
          <a:p>
            <a:pPr marL="285750" indent="-285750">
              <a:buFontTx/>
              <a:buChar char="-"/>
            </a:pPr>
            <a:r>
              <a:rPr lang="pt-PT" sz="1800" dirty="0"/>
              <a:t>Team </a:t>
            </a:r>
            <a:r>
              <a:rPr lang="pt-PT" sz="1800" dirty="0" err="1"/>
              <a:t>composed</a:t>
            </a:r>
            <a:r>
              <a:rPr lang="pt-PT" sz="1800" dirty="0"/>
              <a:t> </a:t>
            </a:r>
            <a:r>
              <a:rPr lang="pt-PT" sz="1800" dirty="0" err="1"/>
              <a:t>by</a:t>
            </a:r>
            <a:r>
              <a:rPr lang="pt-PT" sz="1800" dirty="0"/>
              <a:t> a </a:t>
            </a:r>
            <a:r>
              <a:rPr lang="pt-PT" sz="1800" dirty="0" err="1"/>
              <a:t>Coordinator</a:t>
            </a:r>
            <a:r>
              <a:rPr lang="pt-PT" sz="1800" dirty="0"/>
              <a:t> </a:t>
            </a:r>
            <a:r>
              <a:rPr lang="pt-PT" sz="1800" dirty="0" err="1"/>
              <a:t>and</a:t>
            </a:r>
            <a:r>
              <a:rPr lang="pt-PT" sz="1800" dirty="0"/>
              <a:t> 3 Project Managers</a:t>
            </a:r>
          </a:p>
          <a:p>
            <a:pPr marL="285750" indent="-285750">
              <a:buFontTx/>
              <a:buChar char="-"/>
            </a:pPr>
            <a:r>
              <a:rPr lang="pt-PT" sz="1800" dirty="0" err="1"/>
              <a:t>Mission</a:t>
            </a:r>
            <a:r>
              <a:rPr lang="pt-PT" sz="1800" dirty="0"/>
              <a:t>: </a:t>
            </a:r>
            <a:r>
              <a:rPr lang="en-US" sz="1800" dirty="0"/>
              <a:t>Administrative and financial management of projects throughout their life-cycle, interacting with the Financial Resources and Assets Unit and the Human Resources Unit whenever necessary</a:t>
            </a:r>
          </a:p>
          <a:p>
            <a:pPr marL="0" indent="0">
              <a:buNone/>
            </a:pPr>
            <a:endParaRPr lang="pt-PT" sz="1800" dirty="0"/>
          </a:p>
          <a:p>
            <a:endParaRPr lang="en-GB" sz="1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749" y="206755"/>
            <a:ext cx="1137177" cy="6577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660BB1-AF67-4F4B-9AC3-DC169E9C84D0}"/>
              </a:ext>
            </a:extLst>
          </p:cNvPr>
          <p:cNvSpPr txBox="1"/>
          <p:nvPr/>
        </p:nvSpPr>
        <p:spPr>
          <a:xfrm>
            <a:off x="3103925" y="1476104"/>
            <a:ext cx="1169399" cy="461665"/>
          </a:xfrm>
          <a:prstGeom prst="rect">
            <a:avLst/>
          </a:prstGeom>
          <a:solidFill>
            <a:srgbClr val="2C3F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PMO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EF08C3-7636-4307-BA7B-C7A976404F5B}"/>
              </a:ext>
            </a:extLst>
          </p:cNvPr>
          <p:cNvSpPr/>
          <p:nvPr/>
        </p:nvSpPr>
        <p:spPr>
          <a:xfrm>
            <a:off x="231843" y="2461240"/>
            <a:ext cx="425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u="sng" dirty="0">
                <a:hlinkClick r:id="rId10"/>
              </a:rPr>
              <a:t>https://ciencias.ulisboa.pt/pt/direcao-de-id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EF08C3-7636-4307-BA7B-C7A976404F5B}"/>
              </a:ext>
            </a:extLst>
          </p:cNvPr>
          <p:cNvSpPr/>
          <p:nvPr/>
        </p:nvSpPr>
        <p:spPr>
          <a:xfrm>
            <a:off x="6024789" y="2504867"/>
            <a:ext cx="348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t-PT" dirty="0">
                <a:hlinkClick r:id="rId11"/>
              </a:rPr>
              <a:t>http://www.fciencias-id.pt/node/9</a:t>
            </a:r>
            <a:r>
              <a:rPr lang="pt-PT" dirty="0"/>
              <a:t> </a:t>
            </a:r>
            <a:endParaRPr lang="en-GB" dirty="0"/>
          </a:p>
        </p:txBody>
      </p:sp>
      <p:grpSp>
        <p:nvGrpSpPr>
          <p:cNvPr id="20" name="Group 25">
            <a:extLst>
              <a:ext uri="{FF2B5EF4-FFF2-40B4-BE49-F238E27FC236}">
                <a16:creationId xmlns:a16="http://schemas.microsoft.com/office/drawing/2014/main" id="{4880B776-69B0-4153-B280-CEE1A4B99CD1}"/>
              </a:ext>
            </a:extLst>
          </p:cNvPr>
          <p:cNvGrpSpPr/>
          <p:nvPr/>
        </p:nvGrpSpPr>
        <p:grpSpPr>
          <a:xfrm>
            <a:off x="6024790" y="1102891"/>
            <a:ext cx="2657572" cy="1395143"/>
            <a:chOff x="4770783" y="1747285"/>
            <a:chExt cx="2128912" cy="943117"/>
          </a:xfrm>
        </p:grpSpPr>
        <p:pic>
          <p:nvPicPr>
            <p:cNvPr id="21" name="Picture 2" descr="https://circlesproject.eu/wp-content/uploads/2019/02/fciencias.jpg">
              <a:extLst>
                <a:ext uri="{FF2B5EF4-FFF2-40B4-BE49-F238E27FC236}">
                  <a16:creationId xmlns:a16="http://schemas.microsoft.com/office/drawing/2014/main" id="{DB919D60-D3CD-4E8F-AFA8-97FB004BEC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4" t="17205" r="7043" b="19441"/>
            <a:stretch/>
          </p:blipFill>
          <p:spPr bwMode="auto">
            <a:xfrm>
              <a:off x="4848358" y="1747285"/>
              <a:ext cx="2051336" cy="91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EEBF75F5-287D-4002-8153-D0D59CE93A32}"/>
                </a:ext>
              </a:extLst>
            </p:cNvPr>
            <p:cNvSpPr/>
            <p:nvPr/>
          </p:nvSpPr>
          <p:spPr>
            <a:xfrm>
              <a:off x="4770783" y="1747285"/>
              <a:ext cx="2128912" cy="94311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969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9788" y="1085850"/>
            <a:ext cx="10492241" cy="788988"/>
          </a:xfrm>
        </p:spPr>
        <p:txBody>
          <a:bodyPr>
            <a:normAutofit/>
          </a:bodyPr>
          <a:lstStyle/>
          <a:p>
            <a:pPr algn="ctr"/>
            <a:r>
              <a:rPr lang="pt-PT" sz="4000" b="1" dirty="0">
                <a:solidFill>
                  <a:schemeClr val="accent2">
                    <a:lumMod val="75000"/>
                  </a:schemeClr>
                </a:solidFill>
              </a:rPr>
              <a:t>FUNDING OVERVIEW: APPLICANT INSTITUTION</a:t>
            </a:r>
            <a:endParaRPr lang="en-GB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839788" y="5365751"/>
            <a:ext cx="5157787" cy="823912"/>
          </a:xfrm>
          <a:ln w="25400">
            <a:solidFill>
              <a:schemeClr val="accent2">
                <a:lumMod val="50000"/>
              </a:schemeClr>
            </a:solidFill>
          </a:ln>
        </p:spPr>
        <p:txBody>
          <a:bodyPr anchor="ctr"/>
          <a:lstStyle/>
          <a:p>
            <a:pPr algn="ctr">
              <a:spcBef>
                <a:spcPts val="0"/>
              </a:spcBef>
            </a:pPr>
            <a:r>
              <a:rPr lang="pt-PT" dirty="0">
                <a:solidFill>
                  <a:schemeClr val="accent5">
                    <a:lumMod val="75000"/>
                  </a:schemeClr>
                </a:solidFill>
              </a:rPr>
              <a:t>Ciências PMO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39788" y="2162175"/>
            <a:ext cx="5157787" cy="3203575"/>
          </a:xfrm>
        </p:spPr>
        <p:txBody>
          <a:bodyPr/>
          <a:lstStyle/>
          <a:p>
            <a:r>
              <a:rPr lang="pt-PT" dirty="0" err="1"/>
              <a:t>Public</a:t>
            </a:r>
            <a:r>
              <a:rPr lang="pt-PT" dirty="0"/>
              <a:t> </a:t>
            </a:r>
            <a:r>
              <a:rPr lang="pt-PT" dirty="0" err="1"/>
              <a:t>institution</a:t>
            </a:r>
            <a:r>
              <a:rPr lang="pt-PT" dirty="0"/>
              <a:t> </a:t>
            </a:r>
          </a:p>
          <a:p>
            <a:r>
              <a:rPr lang="pt-PT" dirty="0" err="1"/>
              <a:t>Higher</a:t>
            </a:r>
            <a:r>
              <a:rPr lang="pt-PT" dirty="0"/>
              <a:t> </a:t>
            </a:r>
            <a:r>
              <a:rPr lang="pt-PT" dirty="0" err="1"/>
              <a:t>Education</a:t>
            </a:r>
            <a:r>
              <a:rPr lang="pt-PT" dirty="0"/>
              <a:t> </a:t>
            </a:r>
            <a:r>
              <a:rPr lang="pt-PT" dirty="0" err="1"/>
              <a:t>institution</a:t>
            </a:r>
            <a:endParaRPr lang="pt-PT" dirty="0"/>
          </a:p>
          <a:p>
            <a:r>
              <a:rPr lang="pt-PT" dirty="0" err="1"/>
              <a:t>Co-funding</a:t>
            </a:r>
            <a:r>
              <a:rPr lang="pt-PT" dirty="0"/>
              <a:t> </a:t>
            </a:r>
            <a:r>
              <a:rPr lang="pt-PT" dirty="0" err="1"/>
              <a:t>required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applicant</a:t>
            </a:r>
            <a:endParaRPr lang="pt-PT" dirty="0"/>
          </a:p>
          <a:p>
            <a:pPr>
              <a:buNone/>
            </a:pP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170612" y="5365750"/>
            <a:ext cx="5183188" cy="823912"/>
          </a:xfrm>
          <a:ln w="22225">
            <a:solidFill>
              <a:schemeClr val="accent2">
                <a:lumMod val="50000"/>
              </a:schemeClr>
            </a:solidFill>
          </a:ln>
        </p:spPr>
        <p:txBody>
          <a:bodyPr anchor="ctr"/>
          <a:lstStyle/>
          <a:p>
            <a:pPr algn="ctr"/>
            <a:r>
              <a:rPr lang="pt-PT" dirty="0" err="1">
                <a:solidFill>
                  <a:srgbClr val="C00000"/>
                </a:solidFill>
              </a:rPr>
              <a:t>FCiências.ID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>
          <a:xfrm>
            <a:off x="6148841" y="2162175"/>
            <a:ext cx="5183188" cy="3203576"/>
          </a:xfrm>
        </p:spPr>
        <p:txBody>
          <a:bodyPr/>
          <a:lstStyle/>
          <a:p>
            <a:r>
              <a:rPr lang="pt-PT" dirty="0" err="1"/>
              <a:t>Private</a:t>
            </a:r>
            <a:r>
              <a:rPr lang="pt-PT" dirty="0"/>
              <a:t> non-</a:t>
            </a:r>
            <a:r>
              <a:rPr lang="pt-PT" dirty="0" err="1"/>
              <a:t>profit</a:t>
            </a:r>
            <a:r>
              <a:rPr lang="pt-PT" dirty="0"/>
              <a:t> </a:t>
            </a:r>
            <a:r>
              <a:rPr lang="pt-PT" dirty="0" err="1"/>
              <a:t>institution</a:t>
            </a:r>
            <a:endParaRPr lang="pt-PT" dirty="0"/>
          </a:p>
          <a:p>
            <a:r>
              <a:rPr lang="pt-PT" dirty="0"/>
              <a:t>Research </a:t>
            </a:r>
            <a:r>
              <a:rPr lang="pt-PT" dirty="0" err="1"/>
              <a:t>dedicated</a:t>
            </a:r>
            <a:r>
              <a:rPr lang="pt-PT" dirty="0"/>
              <a:t> </a:t>
            </a:r>
            <a:r>
              <a:rPr lang="pt-PT" dirty="0" err="1"/>
              <a:t>institution</a:t>
            </a:r>
            <a:endParaRPr lang="pt-PT" dirty="0"/>
          </a:p>
          <a:p>
            <a:r>
              <a:rPr lang="pt-PT" dirty="0" err="1"/>
              <a:t>Projects</a:t>
            </a:r>
            <a:r>
              <a:rPr lang="pt-PT" dirty="0"/>
              <a:t> 100% </a:t>
            </a:r>
            <a:r>
              <a:rPr lang="pt-PT" dirty="0" err="1"/>
              <a:t>funded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Funding </a:t>
            </a:r>
            <a:r>
              <a:rPr lang="pt-PT" dirty="0" err="1"/>
              <a:t>Institution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3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755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3187337" y="4114800"/>
            <a:ext cx="640080" cy="953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>
            <a:off x="8290560" y="4114800"/>
            <a:ext cx="640080" cy="953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4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755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9" name="Title 9"/>
          <p:cNvSpPr txBox="1">
            <a:spLocks/>
          </p:cNvSpPr>
          <p:nvPr/>
        </p:nvSpPr>
        <p:spPr>
          <a:xfrm>
            <a:off x="839788" y="1085850"/>
            <a:ext cx="10492241" cy="7889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CIÊNCIAS</a:t>
            </a:r>
            <a:r>
              <a:rPr lang="pt-PT" sz="4000" b="1" noProof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SUPPORT SERVICES TO RESEARCHERS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519702155"/>
              </p:ext>
            </p:extLst>
          </p:nvPr>
        </p:nvGraphicFramePr>
        <p:xfrm>
          <a:off x="1071154" y="1874838"/>
          <a:ext cx="9718765" cy="396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12560" y="2416629"/>
            <a:ext cx="10641240" cy="3760334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/>
              <a:t>Contact the office</a:t>
            </a:r>
          </a:p>
          <a:p>
            <a:pPr marL="342900" indent="-342900"/>
            <a:r>
              <a:rPr lang="en-US" dirty="0"/>
              <a:t>Search for calls /Presentation of WPs</a:t>
            </a:r>
          </a:p>
          <a:p>
            <a:pPr marL="342900" indent="-342900"/>
            <a:r>
              <a:rPr lang="en-US" dirty="0"/>
              <a:t>Read the call for proposals supporting documents;</a:t>
            </a:r>
          </a:p>
          <a:p>
            <a:pPr marL="342900" indent="-342900"/>
            <a:r>
              <a:rPr lang="en-US" dirty="0"/>
              <a:t>Proposal registration and submission;</a:t>
            </a:r>
          </a:p>
          <a:p>
            <a:pPr marL="342900" indent="-342900"/>
            <a:r>
              <a:rPr lang="en-US" dirty="0"/>
              <a:t>Contact with the funding institution, consortium partners and national supporting offices</a:t>
            </a:r>
          </a:p>
          <a:p>
            <a:pPr marL="342900" indent="-342900"/>
            <a:r>
              <a:rPr lang="en-US" dirty="0"/>
              <a:t>Proposal review (administrative);</a:t>
            </a:r>
          </a:p>
          <a:p>
            <a:pPr marL="342900" indent="-342900"/>
            <a:r>
              <a:rPr lang="en-US" dirty="0"/>
              <a:t>Administrative support (budget, organization, template forms, documents signature,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5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79159178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149532" y="2625633"/>
            <a:ext cx="10177508" cy="355132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t-PT" b="1" dirty="0">
                <a:solidFill>
                  <a:srgbClr val="C00000"/>
                </a:solidFill>
              </a:rPr>
              <a:t>TIPS FOR PREPARING A WINNING PROPOSAL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err="1"/>
              <a:t>First</a:t>
            </a:r>
            <a:r>
              <a:rPr lang="pt-PT" b="1" dirty="0"/>
              <a:t> </a:t>
            </a:r>
            <a:r>
              <a:rPr lang="pt-PT" b="1" dirty="0" err="1"/>
              <a:t>thing</a:t>
            </a:r>
            <a:r>
              <a:rPr lang="pt-PT" b="1" dirty="0"/>
              <a:t>: </a:t>
            </a:r>
            <a:r>
              <a:rPr lang="pt-PT" b="1" dirty="0" err="1"/>
              <a:t>Get</a:t>
            </a:r>
            <a:r>
              <a:rPr lang="pt-PT" b="1" dirty="0"/>
              <a:t> in </a:t>
            </a:r>
            <a:r>
              <a:rPr lang="pt-PT" b="1" dirty="0" err="1"/>
              <a:t>touch</a:t>
            </a:r>
            <a:r>
              <a:rPr lang="pt-PT" b="1" dirty="0"/>
              <a:t> </a:t>
            </a:r>
            <a:r>
              <a:rPr lang="pt-PT" b="1" dirty="0" err="1"/>
              <a:t>with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office</a:t>
            </a:r>
            <a:r>
              <a:rPr lang="pt-PT" b="1" dirty="0"/>
              <a:t>!</a:t>
            </a:r>
          </a:p>
          <a:p>
            <a:pPr algn="ctr"/>
            <a:r>
              <a:rPr lang="pt-PT" b="1" dirty="0"/>
              <a:t>Prepare </a:t>
            </a:r>
            <a:r>
              <a:rPr lang="pt-PT" b="1" dirty="0" err="1"/>
              <a:t>your</a:t>
            </a:r>
            <a:r>
              <a:rPr lang="pt-PT" b="1" dirty="0"/>
              <a:t> </a:t>
            </a:r>
            <a:r>
              <a:rPr lang="pt-PT" b="1" dirty="0" err="1"/>
              <a:t>proposal</a:t>
            </a:r>
            <a:r>
              <a:rPr lang="pt-PT" b="1" dirty="0"/>
              <a:t> </a:t>
            </a:r>
            <a:r>
              <a:rPr lang="pt-PT" b="1" dirty="0" err="1"/>
              <a:t>well</a:t>
            </a:r>
            <a:r>
              <a:rPr lang="pt-PT" b="1" dirty="0"/>
              <a:t> in </a:t>
            </a:r>
            <a:r>
              <a:rPr lang="pt-PT" b="1" dirty="0" err="1"/>
              <a:t>advance</a:t>
            </a:r>
            <a:endParaRPr lang="pt-PT" b="1" dirty="0"/>
          </a:p>
          <a:p>
            <a:pPr algn="ctr"/>
            <a:r>
              <a:rPr lang="pt-PT" b="1" dirty="0"/>
              <a:t>Financial </a:t>
            </a:r>
            <a:r>
              <a:rPr lang="pt-PT" b="1" dirty="0" err="1"/>
              <a:t>matters</a:t>
            </a:r>
            <a:r>
              <a:rPr lang="pt-PT" b="1" dirty="0"/>
              <a:t> are </a:t>
            </a:r>
            <a:r>
              <a:rPr lang="pt-PT" b="1" dirty="0" err="1"/>
              <a:t>decided</a:t>
            </a:r>
            <a:r>
              <a:rPr lang="pt-PT" b="1" dirty="0"/>
              <a:t> </a:t>
            </a:r>
            <a:r>
              <a:rPr lang="pt-PT" b="1" dirty="0" err="1"/>
              <a:t>by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Board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institutions</a:t>
            </a:r>
            <a:endParaRPr lang="pt-PT" b="1" dirty="0"/>
          </a:p>
          <a:p>
            <a:pPr algn="ctr"/>
            <a:r>
              <a:rPr lang="pt-PT" b="1" dirty="0" err="1"/>
              <a:t>Official</a:t>
            </a:r>
            <a:r>
              <a:rPr lang="pt-PT" b="1" dirty="0"/>
              <a:t> </a:t>
            </a:r>
            <a:r>
              <a:rPr lang="pt-PT" b="1" dirty="0" err="1"/>
              <a:t>signatures</a:t>
            </a:r>
            <a:r>
              <a:rPr lang="pt-PT" b="1" dirty="0"/>
              <a:t> take time</a:t>
            </a:r>
          </a:p>
          <a:p>
            <a:pPr algn="ctr"/>
            <a:r>
              <a:rPr lang="pt-PT" b="1" dirty="0" err="1"/>
              <a:t>Proposals</a:t>
            </a:r>
            <a:r>
              <a:rPr lang="pt-PT" b="1" dirty="0"/>
              <a:t> are a </a:t>
            </a:r>
            <a:r>
              <a:rPr lang="pt-PT" b="1" dirty="0" err="1"/>
              <a:t>joint</a:t>
            </a:r>
            <a:r>
              <a:rPr lang="pt-PT" b="1" dirty="0"/>
              <a:t> </a:t>
            </a:r>
            <a:r>
              <a:rPr lang="pt-PT" b="1" dirty="0" err="1"/>
              <a:t>committment</a:t>
            </a:r>
            <a:r>
              <a:rPr lang="pt-PT" b="1" dirty="0"/>
              <a:t>  </a:t>
            </a:r>
            <a:r>
              <a:rPr lang="pt-PT" b="1" dirty="0" err="1"/>
              <a:t>between</a:t>
            </a:r>
            <a:r>
              <a:rPr lang="pt-PT" b="1" dirty="0"/>
              <a:t> </a:t>
            </a:r>
            <a:r>
              <a:rPr lang="pt-PT" b="1" dirty="0" err="1"/>
              <a:t>Researchers</a:t>
            </a:r>
            <a:r>
              <a:rPr lang="pt-PT" b="1" dirty="0"/>
              <a:t>, </a:t>
            </a:r>
            <a:r>
              <a:rPr lang="pt-PT" b="1" dirty="0" err="1"/>
              <a:t>their</a:t>
            </a:r>
            <a:r>
              <a:rPr lang="pt-PT" b="1" dirty="0"/>
              <a:t> R&amp;D </a:t>
            </a:r>
            <a:r>
              <a:rPr lang="pt-PT" b="1" dirty="0" err="1"/>
              <a:t>Unit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Institution</a:t>
            </a:r>
            <a:endParaRPr lang="pt-PT" b="1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6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97009638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12560" y="2599509"/>
            <a:ext cx="10030098" cy="3353071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dirty="0"/>
              <a:t>Contract preparation</a:t>
            </a:r>
          </a:p>
          <a:p>
            <a:pPr marL="342900" indent="-342900"/>
            <a:r>
              <a:rPr lang="en-US" dirty="0"/>
              <a:t>Contact with project officer and/or Consortium partners</a:t>
            </a:r>
          </a:p>
          <a:p>
            <a:pPr marL="342900" indent="-342900"/>
            <a:r>
              <a:rPr lang="en-US" dirty="0"/>
              <a:t>Contract signature</a:t>
            </a:r>
          </a:p>
          <a:p>
            <a:pPr marL="342900" indent="-342900"/>
            <a:r>
              <a:rPr lang="en-US" dirty="0"/>
              <a:t>Administrative and financial execution monitoring</a:t>
            </a:r>
          </a:p>
          <a:p>
            <a:r>
              <a:rPr lang="pt-PT" dirty="0"/>
              <a:t>Project </a:t>
            </a:r>
            <a:r>
              <a:rPr lang="pt-PT" dirty="0" err="1"/>
              <a:t>purchases</a:t>
            </a:r>
            <a:r>
              <a:rPr lang="pt-PT" dirty="0"/>
              <a:t> (</a:t>
            </a:r>
            <a:r>
              <a:rPr lang="pt-PT" dirty="0" err="1"/>
              <a:t>specific</a:t>
            </a:r>
            <a:r>
              <a:rPr lang="pt-PT" dirty="0"/>
              <a:t> rules for </a:t>
            </a:r>
            <a:r>
              <a:rPr lang="pt-PT" dirty="0" err="1"/>
              <a:t>hiring</a:t>
            </a:r>
            <a:r>
              <a:rPr lang="pt-PT" dirty="0"/>
              <a:t> </a:t>
            </a:r>
            <a:r>
              <a:rPr lang="pt-PT" dirty="0" err="1"/>
              <a:t>Personnel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for </a:t>
            </a:r>
            <a:r>
              <a:rPr lang="pt-PT" dirty="0" err="1"/>
              <a:t>acquisition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material, </a:t>
            </a:r>
            <a:r>
              <a:rPr lang="pt-PT" dirty="0" err="1"/>
              <a:t>equipment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Travel</a:t>
            </a:r>
            <a:r>
              <a:rPr lang="pt-PT" dirty="0"/>
              <a:t>)</a:t>
            </a:r>
          </a:p>
          <a:p>
            <a:r>
              <a:rPr lang="pt-PT" dirty="0"/>
              <a:t>Financial </a:t>
            </a:r>
            <a:r>
              <a:rPr lang="pt-PT" dirty="0" err="1"/>
              <a:t>reporting</a:t>
            </a:r>
            <a:endParaRPr lang="pt-PT" dirty="0"/>
          </a:p>
          <a:p>
            <a:pPr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7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97757440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953589" y="2808513"/>
            <a:ext cx="10400211" cy="336844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PT" b="1" dirty="0">
                <a:solidFill>
                  <a:srgbClr val="C00000"/>
                </a:solidFill>
              </a:rPr>
              <a:t>TIPS FOR A SUCCESSFUL PROJECT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err="1"/>
              <a:t>First</a:t>
            </a:r>
            <a:r>
              <a:rPr lang="pt-PT" b="1" dirty="0"/>
              <a:t> </a:t>
            </a:r>
            <a:r>
              <a:rPr lang="pt-PT" b="1" dirty="0" err="1"/>
              <a:t>thing</a:t>
            </a:r>
            <a:r>
              <a:rPr lang="pt-PT" b="1" dirty="0"/>
              <a:t>: </a:t>
            </a:r>
            <a:r>
              <a:rPr lang="pt-PT" b="1" dirty="0" err="1"/>
              <a:t>Be</a:t>
            </a:r>
            <a:r>
              <a:rPr lang="pt-PT" b="1" dirty="0"/>
              <a:t> </a:t>
            </a:r>
            <a:r>
              <a:rPr lang="pt-PT" b="1" dirty="0" err="1"/>
              <a:t>aware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institution</a:t>
            </a:r>
            <a:r>
              <a:rPr lang="pt-PT" b="1" dirty="0"/>
              <a:t> </a:t>
            </a:r>
            <a:r>
              <a:rPr lang="pt-PT" b="1" dirty="0" err="1"/>
              <a:t>procurement</a:t>
            </a:r>
            <a:r>
              <a:rPr lang="pt-PT" b="1" dirty="0"/>
              <a:t> rules!</a:t>
            </a:r>
          </a:p>
          <a:p>
            <a:pPr algn="ctr"/>
            <a:r>
              <a:rPr lang="pt-PT" b="1" dirty="0" err="1"/>
              <a:t>Equipments</a:t>
            </a:r>
            <a:r>
              <a:rPr lang="pt-PT" b="1" dirty="0"/>
              <a:t> </a:t>
            </a:r>
            <a:r>
              <a:rPr lang="pt-PT" b="1" dirty="0" err="1"/>
              <a:t>is</a:t>
            </a:r>
            <a:r>
              <a:rPr lang="pt-PT" b="1" dirty="0"/>
              <a:t> </a:t>
            </a:r>
            <a:r>
              <a:rPr lang="pt-PT" b="1" dirty="0" err="1"/>
              <a:t>acquired</a:t>
            </a:r>
            <a:r>
              <a:rPr lang="pt-PT" b="1" dirty="0"/>
              <a:t> </a:t>
            </a:r>
            <a:r>
              <a:rPr lang="pt-PT" b="1" dirty="0" err="1"/>
              <a:t>and</a:t>
            </a:r>
            <a:r>
              <a:rPr lang="pt-PT" b="1" dirty="0"/>
              <a:t> </a:t>
            </a:r>
            <a:r>
              <a:rPr lang="pt-PT" b="1" dirty="0" err="1"/>
              <a:t>registered</a:t>
            </a:r>
            <a:r>
              <a:rPr lang="pt-PT" b="1" dirty="0"/>
              <a:t> in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institution’s</a:t>
            </a:r>
            <a:r>
              <a:rPr lang="pt-PT" b="1" dirty="0"/>
              <a:t> </a:t>
            </a:r>
            <a:r>
              <a:rPr lang="pt-PT" b="1" dirty="0" err="1"/>
              <a:t>accounts</a:t>
            </a:r>
            <a:endParaRPr lang="pt-PT" b="1" dirty="0"/>
          </a:p>
          <a:p>
            <a:pPr algn="ctr"/>
            <a:r>
              <a:rPr lang="pt-PT" b="1" dirty="0" err="1"/>
              <a:t>Always</a:t>
            </a:r>
            <a:r>
              <a:rPr lang="pt-PT" b="1" dirty="0"/>
              <a:t> dialogue </a:t>
            </a:r>
            <a:r>
              <a:rPr lang="pt-PT" b="1" dirty="0" err="1"/>
              <a:t>with</a:t>
            </a:r>
            <a:r>
              <a:rPr lang="pt-PT" b="1" dirty="0"/>
              <a:t> </a:t>
            </a:r>
            <a:r>
              <a:rPr lang="pt-PT" b="1" dirty="0" err="1"/>
              <a:t>your</a:t>
            </a:r>
            <a:r>
              <a:rPr lang="pt-PT" b="1" dirty="0"/>
              <a:t> </a:t>
            </a:r>
            <a:r>
              <a:rPr lang="pt-PT" b="1" dirty="0" err="1"/>
              <a:t>consortium</a:t>
            </a:r>
            <a:r>
              <a:rPr lang="pt-PT" b="1" dirty="0"/>
              <a:t> </a:t>
            </a:r>
            <a:r>
              <a:rPr lang="pt-PT" b="1" dirty="0" err="1"/>
              <a:t>partners</a:t>
            </a:r>
            <a:endParaRPr lang="pt-PT" b="1" dirty="0"/>
          </a:p>
          <a:p>
            <a:pPr algn="ctr"/>
            <a:r>
              <a:rPr lang="pt-PT" b="1" dirty="0" err="1"/>
              <a:t>Scientific</a:t>
            </a:r>
            <a:r>
              <a:rPr lang="pt-PT" b="1" dirty="0"/>
              <a:t> </a:t>
            </a:r>
            <a:r>
              <a:rPr lang="pt-PT" b="1" dirty="0" err="1"/>
              <a:t>matters</a:t>
            </a:r>
            <a:r>
              <a:rPr lang="pt-PT" b="1" dirty="0"/>
              <a:t> are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reserachers</a:t>
            </a:r>
            <a:r>
              <a:rPr lang="pt-PT" b="1" dirty="0"/>
              <a:t>’ </a:t>
            </a:r>
            <a:r>
              <a:rPr lang="pt-PT" b="1" dirty="0" err="1"/>
              <a:t>responsability</a:t>
            </a:r>
            <a:r>
              <a:rPr lang="pt-PT" b="1" dirty="0"/>
              <a:t>!</a:t>
            </a:r>
          </a:p>
          <a:p>
            <a:pPr algn="ctr"/>
            <a:r>
              <a:rPr lang="pt-PT" b="1" dirty="0" err="1"/>
              <a:t>Always</a:t>
            </a:r>
            <a:r>
              <a:rPr lang="pt-PT" b="1" dirty="0"/>
              <a:t> </a:t>
            </a:r>
            <a:r>
              <a:rPr lang="pt-PT" b="1" dirty="0" err="1"/>
              <a:t>remember</a:t>
            </a:r>
            <a:r>
              <a:rPr lang="pt-PT" b="1" dirty="0"/>
              <a:t>: </a:t>
            </a:r>
            <a:r>
              <a:rPr lang="pt-PT" b="1" dirty="0" err="1"/>
              <a:t>your</a:t>
            </a:r>
            <a:r>
              <a:rPr lang="pt-PT" b="1" dirty="0"/>
              <a:t> </a:t>
            </a:r>
            <a:r>
              <a:rPr lang="pt-PT" b="1" dirty="0" err="1"/>
              <a:t>project</a:t>
            </a:r>
            <a:r>
              <a:rPr lang="pt-PT" b="1" dirty="0"/>
              <a:t> manager </a:t>
            </a:r>
            <a:r>
              <a:rPr lang="pt-PT" b="1" dirty="0" err="1"/>
              <a:t>is</a:t>
            </a:r>
            <a:r>
              <a:rPr lang="pt-PT" b="1" dirty="0"/>
              <a:t> </a:t>
            </a:r>
            <a:r>
              <a:rPr lang="pt-PT" b="1" dirty="0" err="1"/>
              <a:t>your</a:t>
            </a:r>
            <a:r>
              <a:rPr lang="pt-PT" b="1" dirty="0"/>
              <a:t> </a:t>
            </a:r>
            <a:r>
              <a:rPr lang="pt-PT" b="1" dirty="0" err="1"/>
              <a:t>best</a:t>
            </a:r>
            <a:r>
              <a:rPr lang="pt-PT" b="1" dirty="0"/>
              <a:t> </a:t>
            </a:r>
            <a:r>
              <a:rPr lang="pt-PT" b="1" dirty="0" err="1"/>
              <a:t>friend</a:t>
            </a:r>
            <a:r>
              <a:rPr lang="pt-PT" b="1" dirty="0"/>
              <a:t>!</a:t>
            </a:r>
          </a:p>
          <a:p>
            <a:pPr algn="ctr"/>
            <a:endParaRPr lang="pt-PT" b="1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8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516595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12560" y="2599509"/>
            <a:ext cx="10030098" cy="3353071"/>
          </a:xfrm>
        </p:spPr>
        <p:txBody>
          <a:bodyPr>
            <a:normAutofit/>
          </a:bodyPr>
          <a:lstStyle/>
          <a:p>
            <a:pPr marL="342900" indent="-342900"/>
            <a:r>
              <a:rPr lang="pt-PT" dirty="0"/>
              <a:t>Final </a:t>
            </a:r>
            <a:r>
              <a:rPr lang="pt-PT" dirty="0" err="1"/>
              <a:t>review</a:t>
            </a:r>
            <a:r>
              <a:rPr lang="pt-PT" dirty="0"/>
              <a:t> meeting</a:t>
            </a:r>
          </a:p>
          <a:p>
            <a:pPr marL="342900" indent="-342900"/>
            <a:r>
              <a:rPr lang="pt-PT" dirty="0"/>
              <a:t>Final </a:t>
            </a:r>
            <a:r>
              <a:rPr lang="pt-PT" dirty="0" err="1"/>
              <a:t>reporting</a:t>
            </a:r>
            <a:endParaRPr lang="pt-PT" dirty="0"/>
          </a:p>
          <a:p>
            <a:pPr marL="342900" indent="-342900"/>
            <a:r>
              <a:rPr lang="pt-PT" dirty="0" err="1"/>
              <a:t>Accounting</a:t>
            </a:r>
            <a:r>
              <a:rPr lang="pt-PT" dirty="0"/>
              <a:t> </a:t>
            </a:r>
            <a:r>
              <a:rPr lang="pt-PT" dirty="0" err="1"/>
              <a:t>closure</a:t>
            </a:r>
            <a:endParaRPr lang="pt-PT" dirty="0"/>
          </a:p>
          <a:p>
            <a:pPr marL="342900" indent="-342900"/>
            <a:r>
              <a:rPr lang="pt-PT" dirty="0" err="1"/>
              <a:t>Audits</a:t>
            </a:r>
            <a:endParaRPr lang="pt-PT" dirty="0"/>
          </a:p>
          <a:p>
            <a:pPr marL="342900" indent="-342900"/>
            <a:r>
              <a:rPr lang="pt-PT" dirty="0"/>
              <a:t>Taxes </a:t>
            </a:r>
            <a:r>
              <a:rPr lang="pt-PT" dirty="0" err="1"/>
              <a:t>payment</a:t>
            </a:r>
            <a:r>
              <a:rPr lang="pt-PT" dirty="0"/>
              <a:t> (</a:t>
            </a:r>
            <a:r>
              <a:rPr lang="pt-PT" dirty="0" err="1"/>
              <a:t>Services</a:t>
            </a:r>
            <a:r>
              <a:rPr lang="pt-PT" dirty="0"/>
              <a:t> </a:t>
            </a:r>
            <a:r>
              <a:rPr lang="pt-PT" dirty="0" err="1"/>
              <a:t>contracts</a:t>
            </a:r>
            <a:r>
              <a:rPr lang="pt-PT" dirty="0"/>
              <a:t>)</a:t>
            </a:r>
          </a:p>
          <a:p>
            <a:pPr marL="342900" indent="-342900"/>
            <a:r>
              <a:rPr lang="pt-PT" dirty="0" err="1"/>
              <a:t>Assessment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project’s</a:t>
            </a:r>
            <a:r>
              <a:rPr lang="pt-PT" dirty="0"/>
              <a:t> </a:t>
            </a:r>
            <a:r>
              <a:rPr lang="pt-PT" dirty="0" err="1"/>
              <a:t>success</a:t>
            </a:r>
            <a:r>
              <a:rPr lang="pt-PT" dirty="0"/>
              <a:t>: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happens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?</a:t>
            </a:r>
          </a:p>
          <a:p>
            <a:pPr marL="342900" indent="-342900">
              <a:buNone/>
            </a:pPr>
            <a:endParaRPr lang="pt-PT" dirty="0"/>
          </a:p>
          <a:p>
            <a:pPr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pPr/>
              <a:t>9</a:t>
            </a:fld>
            <a:endParaRPr lang="en-US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B648FE-9893-BD4F-8AE5-D8601FBD2A6E}"/>
              </a:ext>
            </a:extLst>
          </p:cNvPr>
          <p:cNvCxnSpPr>
            <a:cxnSpLocks/>
          </p:cNvCxnSpPr>
          <p:nvPr/>
        </p:nvCxnSpPr>
        <p:spPr>
          <a:xfrm>
            <a:off x="712560" y="901700"/>
            <a:ext cx="10614479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3F18F2-CFE6-2E4E-A025-0BB0EB052B02}"/>
              </a:ext>
            </a:extLst>
          </p:cNvPr>
          <p:cNvCxnSpPr>
            <a:cxnSpLocks/>
          </p:cNvCxnSpPr>
          <p:nvPr/>
        </p:nvCxnSpPr>
        <p:spPr>
          <a:xfrm>
            <a:off x="720725" y="6318000"/>
            <a:ext cx="10611304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617ABF5-426D-C748-8E58-91AEF6E5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71221678"/>
              </p:ext>
            </p:extLst>
          </p:nvPr>
        </p:nvGraphicFramePr>
        <p:xfrm>
          <a:off x="1149531" y="1075236"/>
          <a:ext cx="9718766" cy="134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Z:\LOGO FCiências.id\Logomarca\FCIENCIAS.ID L_horizontal com assinatura peq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6965" y="249237"/>
            <a:ext cx="1123950" cy="65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40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2631</TotalTime>
  <Words>632</Words>
  <Application>Microsoft Office PowerPoint</Application>
  <PresentationFormat>Ecrã Panorâmico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FUNDING OVERVIEW: APPLICANT INSTITUTION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Where are we?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Miguel Dinis de Almeida</dc:creator>
  <cp:lastModifiedBy>FCiencias</cp:lastModifiedBy>
  <cp:revision>78</cp:revision>
  <cp:lastPrinted>2020-09-07T13:27:22Z</cp:lastPrinted>
  <dcterms:created xsi:type="dcterms:W3CDTF">2020-09-02T11:28:22Z</dcterms:created>
  <dcterms:modified xsi:type="dcterms:W3CDTF">2023-09-05T15:10:38Z</dcterms:modified>
</cp:coreProperties>
</file>