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0" r:id="rId2"/>
    <p:sldId id="293" r:id="rId3"/>
    <p:sldId id="321" r:id="rId4"/>
    <p:sldId id="322" r:id="rId5"/>
    <p:sldId id="323" r:id="rId6"/>
    <p:sldId id="324" r:id="rId7"/>
    <p:sldId id="325" r:id="rId8"/>
    <p:sldId id="320" r:id="rId9"/>
  </p:sldIdLst>
  <p:sldSz cx="12192000" cy="6858000"/>
  <p:notesSz cx="7104063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DDDDD"/>
    <a:srgbClr val="B2B2B2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Objects="1">
      <p:cViewPr varScale="1">
        <p:scale>
          <a:sx n="79" d="100"/>
          <a:sy n="79" d="100"/>
        </p:scale>
        <p:origin x="547" y="72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2640" y="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PT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4" y="1"/>
            <a:ext cx="3078639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pt-PT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3439"/>
            <a:ext cx="3078639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PT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4" y="9723439"/>
            <a:ext cx="3078639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0A6DC32-E4C8-4BFE-96D6-832D38E855E6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857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424" y="1"/>
            <a:ext cx="3078639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pt-P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0925"/>
            <a:ext cx="5210493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Faça 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439"/>
            <a:ext cx="3078639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24" y="9723439"/>
            <a:ext cx="3078639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CB1998A-AA86-4ACD-A923-069D485872B5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35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7487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A2B4267-FD12-436C-A400-74799FCF0CD5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046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651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252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748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007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208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4915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E555A6-2E88-4F5C-919B-6B25FAB9BEEA}" type="slidenum">
              <a:rPr lang="pt-PT"/>
              <a:pPr/>
              <a:t>‹nº›</a:t>
            </a:fld>
            <a:endParaRPr lang="pt-PT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" y="6491288"/>
            <a:ext cx="12192000" cy="36671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46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1685D-D551-44DE-A21B-2831993C037E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27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99552" y="76201"/>
            <a:ext cx="2889249" cy="6323013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31801" y="76201"/>
            <a:ext cx="8464551" cy="632301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98CC32-FE80-4631-BF5A-83495AFA5C15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875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6201"/>
            <a:ext cx="11379200" cy="4873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31800" y="836613"/>
            <a:ext cx="5638800" cy="55626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ClipArt 3"/>
          <p:cNvSpPr>
            <a:spLocks noGrp="1"/>
          </p:cNvSpPr>
          <p:nvPr>
            <p:ph type="clipArt" sz="half" idx="2"/>
          </p:nvPr>
        </p:nvSpPr>
        <p:spPr>
          <a:xfrm>
            <a:off x="6273800" y="836613"/>
            <a:ext cx="5638800" cy="55626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>
          <a:xfrm>
            <a:off x="11567584" y="6524625"/>
            <a:ext cx="624416" cy="304800"/>
          </a:xfrm>
        </p:spPr>
        <p:txBody>
          <a:bodyPr/>
          <a:lstStyle>
            <a:lvl1pPr>
              <a:defRPr/>
            </a:lvl1pPr>
          </a:lstStyle>
          <a:p>
            <a:fld id="{F11D3BAA-E24E-47BA-868D-DD43FA0282EA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359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sobr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6201"/>
            <a:ext cx="11379200" cy="4873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31800" y="836613"/>
            <a:ext cx="11480800" cy="27051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31800" y="3694113"/>
            <a:ext cx="11480800" cy="27051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>
          <a:xfrm>
            <a:off x="11567584" y="6524625"/>
            <a:ext cx="624416" cy="304800"/>
          </a:xfrm>
        </p:spPr>
        <p:txBody>
          <a:bodyPr/>
          <a:lstStyle>
            <a:lvl1pPr>
              <a:defRPr/>
            </a:lvl1pPr>
          </a:lstStyle>
          <a:p>
            <a:fld id="{70FA8DB0-93E8-4760-83E5-E9C91141F63F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414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Posição da Imagem 34">
            <a:extLst>
              <a:ext uri="{FF2B5EF4-FFF2-40B4-BE49-F238E27FC236}">
                <a16:creationId xmlns:a16="http://schemas.microsoft.com/office/drawing/2014/main" id="{EAA216C1-AB2E-40F5-9FEB-99A051529B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591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t-PT" noProof="0" dirty="0"/>
              <a:t>ÍCONE</a:t>
            </a:r>
          </a:p>
        </p:txBody>
      </p:sp>
      <p:sp>
        <p:nvSpPr>
          <p:cNvPr id="36" name="Marcador de Posição da Imagem 34">
            <a:extLst>
              <a:ext uri="{FF2B5EF4-FFF2-40B4-BE49-F238E27FC236}">
                <a16:creationId xmlns:a16="http://schemas.microsoft.com/office/drawing/2014/main" id="{FAEA8B42-3F7F-41AD-BABE-4EEB23482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092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t-PT" noProof="0" dirty="0"/>
              <a:t>ÍCONE</a:t>
            </a:r>
          </a:p>
        </p:txBody>
      </p:sp>
      <p:sp>
        <p:nvSpPr>
          <p:cNvPr id="37" name="Marcador de Posição da Imagem 34">
            <a:extLst>
              <a:ext uri="{FF2B5EF4-FFF2-40B4-BE49-F238E27FC236}">
                <a16:creationId xmlns:a16="http://schemas.microsoft.com/office/drawing/2014/main" id="{7567D676-2C80-4141-893B-11FCC59F84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729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t-PT" noProof="0" dirty="0"/>
              <a:t>ÍCONE</a:t>
            </a:r>
          </a:p>
        </p:txBody>
      </p:sp>
      <p:sp>
        <p:nvSpPr>
          <p:cNvPr id="38" name="Marcador de Posição da Imagem 34">
            <a:extLst>
              <a:ext uri="{FF2B5EF4-FFF2-40B4-BE49-F238E27FC236}">
                <a16:creationId xmlns:a16="http://schemas.microsoft.com/office/drawing/2014/main" id="{6F952DCC-32A4-47A9-94B1-DD217C6081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5694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t-PT" noProof="0" dirty="0"/>
              <a:t>ÍCONE</a:t>
            </a:r>
          </a:p>
        </p:txBody>
      </p:sp>
      <p:sp>
        <p:nvSpPr>
          <p:cNvPr id="40" name="Marcador de Posição do Texto 39">
            <a:extLst>
              <a:ext uri="{FF2B5EF4-FFF2-40B4-BE49-F238E27FC236}">
                <a16:creationId xmlns:a16="http://schemas.microsoft.com/office/drawing/2014/main" id="{26074907-686A-4144-BB8F-791A360F4C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643" y="4491306"/>
            <a:ext cx="2158999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PT" noProof="0" dirty="0"/>
              <a:t>Clique para editar os Estilos de título do modelo global</a:t>
            </a:r>
          </a:p>
        </p:txBody>
      </p:sp>
      <p:sp>
        <p:nvSpPr>
          <p:cNvPr id="41" name="Marcador de Posição do Texto 39">
            <a:extLst>
              <a:ext uri="{FF2B5EF4-FFF2-40B4-BE49-F238E27FC236}">
                <a16:creationId xmlns:a16="http://schemas.microsoft.com/office/drawing/2014/main" id="{008E0623-EC20-45C5-91A6-0F11089BC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0136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PT" noProof="0" dirty="0"/>
              <a:t>Clique para editar os Estilos de título do modelo global</a:t>
            </a:r>
          </a:p>
        </p:txBody>
      </p:sp>
      <p:sp>
        <p:nvSpPr>
          <p:cNvPr id="44" name="Marcador de Posição do Texto 39">
            <a:extLst>
              <a:ext uri="{FF2B5EF4-FFF2-40B4-BE49-F238E27FC236}">
                <a16:creationId xmlns:a16="http://schemas.microsoft.com/office/drawing/2014/main" id="{61293D0A-B2E6-4C99-A936-14475FCCE5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138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PT" noProof="0" dirty="0"/>
              <a:t>Clique para editar os Estilos de título do modelo global</a:t>
            </a:r>
          </a:p>
        </p:txBody>
      </p:sp>
      <p:sp>
        <p:nvSpPr>
          <p:cNvPr id="45" name="Marcador de Posição do Texto 39">
            <a:extLst>
              <a:ext uri="{FF2B5EF4-FFF2-40B4-BE49-F238E27FC236}">
                <a16:creationId xmlns:a16="http://schemas.microsoft.com/office/drawing/2014/main" id="{1527FC22-EC4A-4577-9F30-4B76AC7BC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76136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PT" noProof="0" dirty="0"/>
              <a:t>Clique para editar os Estilos de título do modelo global</a:t>
            </a:r>
          </a:p>
        </p:txBody>
      </p:sp>
      <p:sp>
        <p:nvSpPr>
          <p:cNvPr id="47" name="Marcador de Posição do Texto 46">
            <a:extLst>
              <a:ext uri="{FF2B5EF4-FFF2-40B4-BE49-F238E27FC236}">
                <a16:creationId xmlns:a16="http://schemas.microsoft.com/office/drawing/2014/main" id="{ED77457B-088A-4D58-BA8E-B758F3A6A0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457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PT" noProof="0" dirty="0"/>
              <a:t>Clique para Editar</a:t>
            </a:r>
          </a:p>
        </p:txBody>
      </p:sp>
      <p:sp>
        <p:nvSpPr>
          <p:cNvPr id="48" name="Marcador de Posição do Texto 46">
            <a:extLst>
              <a:ext uri="{FF2B5EF4-FFF2-40B4-BE49-F238E27FC236}">
                <a16:creationId xmlns:a16="http://schemas.microsoft.com/office/drawing/2014/main" id="{DD29B92B-5D6C-4077-8F1A-743E03C13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1457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PT" noProof="0" dirty="0"/>
              <a:t>Clique para Editar</a:t>
            </a:r>
          </a:p>
        </p:txBody>
      </p:sp>
      <p:sp>
        <p:nvSpPr>
          <p:cNvPr id="49" name="Marcador de Posição do Texto 46">
            <a:extLst>
              <a:ext uri="{FF2B5EF4-FFF2-40B4-BE49-F238E27FC236}">
                <a16:creationId xmlns:a16="http://schemas.microsoft.com/office/drawing/2014/main" id="{13F3E81B-98F9-43EF-B142-E08146C84E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6144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PT" noProof="0" dirty="0"/>
              <a:t>Clique para Editar</a:t>
            </a:r>
          </a:p>
        </p:txBody>
      </p:sp>
      <p:sp>
        <p:nvSpPr>
          <p:cNvPr id="50" name="Marcador de Posição do Texto 46">
            <a:extLst>
              <a:ext uri="{FF2B5EF4-FFF2-40B4-BE49-F238E27FC236}">
                <a16:creationId xmlns:a16="http://schemas.microsoft.com/office/drawing/2014/main" id="{DBC70D5F-BACB-4A84-A4D0-71ECD4393E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144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PT" noProof="0" dirty="0"/>
              <a:t>Clique para Editar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FE23D0-0FF0-42C6-B15F-A719DFDD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460845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D3FFCC-7826-4A64-977A-A4D187F41807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45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4A2E5B-84F3-4518-B68E-BAF1C0876C00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539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31800" y="836613"/>
            <a:ext cx="5638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73800" y="836613"/>
            <a:ext cx="5638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008E2-2628-4F05-AB4A-94FDFA6D9CE6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538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94E94-A7CE-4618-90B3-153F3D14F33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408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8B0F06-63DE-48CB-BF53-1C0BBB113A79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860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6E5E9-044C-4477-B166-EF2561621237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75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F50958-06DC-4030-8BBB-49FBBFEB448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1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C5838C-D937-49A6-BAC4-74CF9C55689E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375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962733" y="6486097"/>
            <a:ext cx="11205115" cy="36671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46" name="AutoShape 22"/>
          <p:cNvSpPr>
            <a:spLocks noChangeArrowheads="1"/>
          </p:cNvSpPr>
          <p:nvPr userDrawn="1"/>
        </p:nvSpPr>
        <p:spPr bwMode="auto">
          <a:xfrm>
            <a:off x="5015880" y="6523038"/>
            <a:ext cx="7122740" cy="29177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1"/>
            <a:ext cx="11379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36613"/>
            <a:ext cx="11480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7584" y="6524625"/>
            <a:ext cx="6244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BankGothic Lt BT" pitchFamily="34" charset="0"/>
              </a:defRPr>
            </a:lvl1pPr>
          </a:lstStyle>
          <a:p>
            <a:fld id="{E1897FFC-E768-4FD2-B0F5-B98F48DFB8AF}" type="slidenum">
              <a:rPr lang="pt-PT"/>
              <a:pPr/>
              <a:t>‹nº›</a:t>
            </a:fld>
            <a:endParaRPr lang="pt-PT" dirty="0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3149600" y="533400"/>
            <a:ext cx="8839200" cy="762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44" name="AutoShape 20"/>
          <p:cNvSpPr>
            <a:spLocks noChangeArrowheads="1"/>
          </p:cNvSpPr>
          <p:nvPr userDrawn="1"/>
        </p:nvSpPr>
        <p:spPr bwMode="auto">
          <a:xfrm>
            <a:off x="971771" y="6523039"/>
            <a:ext cx="3900093" cy="29177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992773" y="6530954"/>
            <a:ext cx="67743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BankGothic Lt BT" pitchFamily="34" charset="0"/>
              </a:rPr>
              <a:t>From Physics to Biomedical Engineering</a:t>
            </a:r>
            <a:endParaRPr lang="pt-PT" sz="1200" b="1" dirty="0">
              <a:solidFill>
                <a:schemeClr val="bg2"/>
              </a:solidFill>
              <a:latin typeface="BankGothic Lt BT" pitchFamily="34" charset="0"/>
            </a:endParaRPr>
          </a:p>
        </p:txBody>
      </p:sp>
      <p:grpSp>
        <p:nvGrpSpPr>
          <p:cNvPr id="1058" name="Group 34"/>
          <p:cNvGrpSpPr>
            <a:grpSpLocks/>
          </p:cNvGrpSpPr>
          <p:nvPr userDrawn="1"/>
        </p:nvGrpSpPr>
        <p:grpSpPr bwMode="auto">
          <a:xfrm>
            <a:off x="455140" y="6491288"/>
            <a:ext cx="484253" cy="368300"/>
            <a:chOff x="282" y="4089"/>
            <a:chExt cx="254" cy="232"/>
          </a:xfrm>
        </p:grpSpPr>
        <p:pic>
          <p:nvPicPr>
            <p:cNvPr id="1052" name="Picture 28" descr="logoibeb"/>
            <p:cNvPicPr>
              <a:picLocks noChangeAspect="1" noChangeArrowheads="1"/>
            </p:cNvPicPr>
            <p:nvPr userDrawn="1"/>
          </p:nvPicPr>
          <p:blipFill>
            <a:blip r:embed="rId16" cstate="print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4089"/>
              <a:ext cx="254" cy="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 descr="logoibeb_letras"/>
            <p:cNvPicPr>
              <a:picLocks noChangeAspect="1" noChangeArrowheads="1"/>
            </p:cNvPicPr>
            <p:nvPr userDrawn="1"/>
          </p:nvPicPr>
          <p:blipFill>
            <a:blip r:embed="rId17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" t="7655"/>
            <a:stretch>
              <a:fillRect/>
            </a:stretch>
          </p:blipFill>
          <p:spPr bwMode="auto">
            <a:xfrm>
              <a:off x="282" y="4228"/>
              <a:ext cx="254" cy="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5087888" y="6553200"/>
            <a:ext cx="64807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100" b="1" noProof="0" dirty="0">
                <a:solidFill>
                  <a:schemeClr val="bg1"/>
                </a:solidFill>
                <a:latin typeface="BankGothic Lt BT" pitchFamily="34" charset="0"/>
              </a:rPr>
              <a:t>New Professors and Researchers Welcome Workshop </a:t>
            </a:r>
            <a:r>
              <a:rPr lang="pt-PT" sz="1100" b="1" noProof="0" dirty="0">
                <a:solidFill>
                  <a:schemeClr val="bg1"/>
                </a:solidFill>
                <a:latin typeface="BankGothic Lt BT" pitchFamily="34" charset="0"/>
              </a:rPr>
              <a:t> (FCUL 6/9/23)</a:t>
            </a:r>
            <a:endParaRPr lang="en-GB" sz="1100" b="1" noProof="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" y="6491288"/>
            <a:ext cx="413093" cy="3700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101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sz="2800">
          <a:solidFill>
            <a:schemeClr val="tx1"/>
          </a:solidFill>
          <a:latin typeface="+mn-lt"/>
        </a:defRPr>
      </a:lvl2pPr>
      <a:lvl3pPr marL="863600" indent="-88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Char char="•"/>
        <a:defRPr sz="2400">
          <a:solidFill>
            <a:schemeClr val="tx1"/>
          </a:solidFill>
          <a:latin typeface="+mn-lt"/>
        </a:defRPr>
      </a:lvl3pPr>
      <a:lvl4pPr marL="1155700" indent="-101600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Char char="•"/>
        <a:defRPr sz="2000">
          <a:solidFill>
            <a:schemeClr val="tx1"/>
          </a:solidFill>
          <a:latin typeface="+mn-lt"/>
        </a:defRPr>
      </a:lvl4pPr>
      <a:lvl5pPr marL="1435100" indent="-889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Char char="•"/>
        <a:defRPr sz="2000">
          <a:solidFill>
            <a:schemeClr val="tx1"/>
          </a:solidFill>
          <a:latin typeface="+mn-lt"/>
        </a:defRPr>
      </a:lvl5pPr>
      <a:lvl6pPr marL="1892300" indent="-889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Char char="•"/>
        <a:defRPr sz="2000">
          <a:solidFill>
            <a:schemeClr val="tx1"/>
          </a:solidFill>
          <a:latin typeface="+mn-lt"/>
        </a:defRPr>
      </a:lvl6pPr>
      <a:lvl7pPr marL="2349500" indent="-889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Char char="•"/>
        <a:defRPr sz="2000">
          <a:solidFill>
            <a:schemeClr val="tx1"/>
          </a:solidFill>
          <a:latin typeface="+mn-lt"/>
        </a:defRPr>
      </a:lvl7pPr>
      <a:lvl8pPr marL="2806700" indent="-889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Char char="•"/>
        <a:defRPr sz="2000">
          <a:solidFill>
            <a:schemeClr val="tx1"/>
          </a:solidFill>
          <a:latin typeface="+mn-lt"/>
        </a:defRPr>
      </a:lvl8pPr>
      <a:lvl9pPr marL="3263900" indent="-8890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bcoapps.elearning.ubc.ca/time-estimator/" TargetMode="External"/><Relationship Id="rId4" Type="http://schemas.openxmlformats.org/officeDocument/2006/relationships/hyperlink" Target="https://cat.wfu.edu/resources/workload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matela@fc.ul.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9853-2BA6-43F3-AEE3-87D4541F4F4B}" type="slidenum">
              <a:rPr lang="pt-PT"/>
              <a:pPr/>
              <a:t>1</a:t>
            </a:fld>
            <a:endParaRPr lang="pt-PT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528" y="709291"/>
            <a:ext cx="8495374" cy="1143000"/>
          </a:xfrm>
        </p:spPr>
        <p:txBody>
          <a:bodyPr/>
          <a:lstStyle/>
          <a:p>
            <a:pPr algn="ctr"/>
            <a:r>
              <a:rPr lang="en-US" sz="3200" dirty="0"/>
              <a:t>From Physics to Biomedical Engineering</a:t>
            </a:r>
            <a:br>
              <a:rPr lang="en-US" sz="3200" dirty="0"/>
            </a:br>
            <a:r>
              <a:rPr lang="en-US" dirty="0"/>
              <a:t>A Teaching Experience</a:t>
            </a:r>
          </a:p>
        </p:txBody>
      </p:sp>
      <p:sp>
        <p:nvSpPr>
          <p:cNvPr id="106189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96064" y="3477914"/>
            <a:ext cx="7056438" cy="1752600"/>
          </a:xfrm>
          <a:noFill/>
          <a:ln/>
        </p:spPr>
        <p:txBody>
          <a:bodyPr/>
          <a:lstStyle/>
          <a:p>
            <a:endParaRPr lang="pt-PT" sz="2400" dirty="0">
              <a:solidFill>
                <a:schemeClr val="bg2"/>
              </a:solidFill>
            </a:endParaRPr>
          </a:p>
          <a:p>
            <a:r>
              <a:rPr lang="pt-PT" sz="2400" dirty="0">
                <a:solidFill>
                  <a:schemeClr val="bg2"/>
                </a:solidFill>
              </a:rPr>
              <a:t>Nuno Matela</a:t>
            </a:r>
          </a:p>
          <a:p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Faculdade de Ciências da Universidade de Lisboa</a:t>
            </a:r>
          </a:p>
          <a:p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Departamento de Física</a:t>
            </a:r>
          </a:p>
          <a:p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Instituto de Biofísica e Engenharia Biomédica</a:t>
            </a:r>
          </a:p>
          <a:p>
            <a:endParaRPr lang="pt-P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357326"/>
            <a:ext cx="1399080" cy="10994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175533"/>
            <a:ext cx="1322354" cy="13278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exão Reta 54" descr="linha cronológica">
            <a:extLst>
              <a:ext uri="{FF2B5EF4-FFF2-40B4-BE49-F238E27FC236}">
                <a16:creationId xmlns:a16="http://schemas.microsoft.com/office/drawing/2014/main" id="{03EF01C1-5F44-4071-A9AA-CE6ADA1A5F59}"/>
              </a:ext>
            </a:extLst>
          </p:cNvPr>
          <p:cNvCxnSpPr>
            <a:cxnSpLocks/>
          </p:cNvCxnSpPr>
          <p:nvPr/>
        </p:nvCxnSpPr>
        <p:spPr>
          <a:xfrm flipH="1">
            <a:off x="385163" y="2951448"/>
            <a:ext cx="109017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 descr="marcadores de linha cronológica">
            <a:extLst>
              <a:ext uri="{FF2B5EF4-FFF2-40B4-BE49-F238E27FC236}">
                <a16:creationId xmlns:a16="http://schemas.microsoft.com/office/drawing/2014/main" id="{685160D7-D23E-4878-8060-E663BA970B55}"/>
              </a:ext>
            </a:extLst>
          </p:cNvPr>
          <p:cNvSpPr/>
          <p:nvPr/>
        </p:nvSpPr>
        <p:spPr>
          <a:xfrm>
            <a:off x="385163" y="286696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9" name="Oval 38" descr="marcadores de linha cronológica">
            <a:extLst>
              <a:ext uri="{FF2B5EF4-FFF2-40B4-BE49-F238E27FC236}">
                <a16:creationId xmlns:a16="http://schemas.microsoft.com/office/drawing/2014/main" id="{D71B5693-DD1D-45E8-899F-7698F4F9E0CB}"/>
              </a:ext>
            </a:extLst>
          </p:cNvPr>
          <p:cNvSpPr/>
          <p:nvPr/>
        </p:nvSpPr>
        <p:spPr>
          <a:xfrm>
            <a:off x="2517326" y="286696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9" name="Oval 48" descr="marcadores de linha cronológica">
            <a:extLst>
              <a:ext uri="{FF2B5EF4-FFF2-40B4-BE49-F238E27FC236}">
                <a16:creationId xmlns:a16="http://schemas.microsoft.com/office/drawing/2014/main" id="{5B5DE130-A1BB-4953-B61E-0F2854B4BF5A}"/>
              </a:ext>
            </a:extLst>
          </p:cNvPr>
          <p:cNvSpPr/>
          <p:nvPr/>
        </p:nvSpPr>
        <p:spPr>
          <a:xfrm>
            <a:off x="4902486" y="286696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2" name="Oval 51" descr="marcadores de linha cronológica">
            <a:extLst>
              <a:ext uri="{FF2B5EF4-FFF2-40B4-BE49-F238E27FC236}">
                <a16:creationId xmlns:a16="http://schemas.microsoft.com/office/drawing/2014/main" id="{800A5842-C1EA-4797-9271-15E9E00DB4E5}"/>
              </a:ext>
            </a:extLst>
          </p:cNvPr>
          <p:cNvSpPr/>
          <p:nvPr/>
        </p:nvSpPr>
        <p:spPr>
          <a:xfrm>
            <a:off x="10259990" y="2850219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83413A59-8009-405C-B473-F659F4B46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956" y="1055590"/>
            <a:ext cx="2158999" cy="601662"/>
          </a:xfrm>
        </p:spPr>
        <p:txBody>
          <a:bodyPr rtlCol="0"/>
          <a:lstStyle/>
          <a:p>
            <a:pPr rtl="0"/>
            <a:r>
              <a:rPr lang="en-US" sz="1400" dirty="0"/>
              <a:t>Bachelor in Technological Physics Engineering (1996-2002)</a:t>
            </a:r>
          </a:p>
        </p:txBody>
      </p:sp>
      <p:sp>
        <p:nvSpPr>
          <p:cNvPr id="18" name="Marcador de Posição do Texto 17">
            <a:extLst>
              <a:ext uri="{FF2B5EF4-FFF2-40B4-BE49-F238E27FC236}">
                <a16:creationId xmlns:a16="http://schemas.microsoft.com/office/drawing/2014/main" id="{4E091A31-7866-4F47-B0CF-3293835EED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816768" y="2506882"/>
            <a:ext cx="2585943" cy="369311"/>
          </a:xfrm>
        </p:spPr>
        <p:txBody>
          <a:bodyPr rtlCol="0"/>
          <a:lstStyle/>
          <a:p>
            <a:pPr rtl="0"/>
            <a:r>
              <a:rPr lang="en-US" b="1" dirty="0"/>
              <a:t>1996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04827BC-1867-4AEF-8917-48108BFA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Timeline</a:t>
            </a:r>
          </a:p>
        </p:txBody>
      </p:sp>
      <p:sp>
        <p:nvSpPr>
          <p:cNvPr id="16" name="Marcador de Posição do Texto 17">
            <a:extLst>
              <a:ext uri="{FF2B5EF4-FFF2-40B4-BE49-F238E27FC236}">
                <a16:creationId xmlns:a16="http://schemas.microsoft.com/office/drawing/2014/main" id="{9F71645B-A3A7-BF9B-1E63-54AC0E742073}"/>
              </a:ext>
            </a:extLst>
          </p:cNvPr>
          <p:cNvSpPr txBox="1">
            <a:spLocks/>
          </p:cNvSpPr>
          <p:nvPr/>
        </p:nvSpPr>
        <p:spPr bwMode="auto">
          <a:xfrm>
            <a:off x="1302086" y="2555633"/>
            <a:ext cx="2585943" cy="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2002</a:t>
            </a:r>
          </a:p>
        </p:txBody>
      </p:sp>
      <p:sp>
        <p:nvSpPr>
          <p:cNvPr id="22" name="Marcador de Posição do Texto 17">
            <a:extLst>
              <a:ext uri="{FF2B5EF4-FFF2-40B4-BE49-F238E27FC236}">
                <a16:creationId xmlns:a16="http://schemas.microsoft.com/office/drawing/2014/main" id="{3FB2EA35-CBA1-22C2-D97A-17C9FC5BCCA2}"/>
              </a:ext>
            </a:extLst>
          </p:cNvPr>
          <p:cNvSpPr txBox="1">
            <a:spLocks/>
          </p:cNvSpPr>
          <p:nvPr/>
        </p:nvSpPr>
        <p:spPr bwMode="auto">
          <a:xfrm>
            <a:off x="3678350" y="2506498"/>
            <a:ext cx="2585943" cy="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2008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3C4B4A3-8A15-5EE3-6DDE-7807D66F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13" y="1840945"/>
            <a:ext cx="452541" cy="884511"/>
          </a:xfrm>
          <a:prstGeom prst="rect">
            <a:avLst/>
          </a:prstGeom>
        </p:spPr>
      </p:pic>
      <p:sp>
        <p:nvSpPr>
          <p:cNvPr id="25" name="Marcador de Posição do Texto 9">
            <a:extLst>
              <a:ext uri="{FF2B5EF4-FFF2-40B4-BE49-F238E27FC236}">
                <a16:creationId xmlns:a16="http://schemas.microsoft.com/office/drawing/2014/main" id="{535C5AE7-52D9-A732-0C15-1C74A5E78001}"/>
              </a:ext>
            </a:extLst>
          </p:cNvPr>
          <p:cNvSpPr txBox="1">
            <a:spLocks/>
          </p:cNvSpPr>
          <p:nvPr/>
        </p:nvSpPr>
        <p:spPr bwMode="auto">
          <a:xfrm>
            <a:off x="2591322" y="1052736"/>
            <a:ext cx="2158999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1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1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1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/>
              <a:t>PhD in Biomedical Engineering and Biophysics (2002-2008)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AFF5D91-E730-5A4C-860C-2AD2CC118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35" r="29827"/>
          <a:stretch/>
        </p:blipFill>
        <p:spPr>
          <a:xfrm>
            <a:off x="3334345" y="1813013"/>
            <a:ext cx="688010" cy="892621"/>
          </a:xfrm>
          <a:prstGeom prst="rect">
            <a:avLst/>
          </a:prstGeom>
        </p:spPr>
      </p:pic>
      <p:sp>
        <p:nvSpPr>
          <p:cNvPr id="31" name="Oval 30" descr="marcadores de linha cronológica">
            <a:extLst>
              <a:ext uri="{FF2B5EF4-FFF2-40B4-BE49-F238E27FC236}">
                <a16:creationId xmlns:a16="http://schemas.microsoft.com/office/drawing/2014/main" id="{9F1E903B-B4A8-6A2A-7464-B672C7CB317F}"/>
              </a:ext>
            </a:extLst>
          </p:cNvPr>
          <p:cNvSpPr/>
          <p:nvPr/>
        </p:nvSpPr>
        <p:spPr>
          <a:xfrm>
            <a:off x="1806142" y="286696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2" name="Oval 31" descr="marcadores de linha cronológica">
            <a:extLst>
              <a:ext uri="{FF2B5EF4-FFF2-40B4-BE49-F238E27FC236}">
                <a16:creationId xmlns:a16="http://schemas.microsoft.com/office/drawing/2014/main" id="{6551DDCF-8557-2148-65EC-D2B3CC69D289}"/>
              </a:ext>
            </a:extLst>
          </p:cNvPr>
          <p:cNvSpPr/>
          <p:nvPr/>
        </p:nvSpPr>
        <p:spPr>
          <a:xfrm>
            <a:off x="3030278" y="286696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3" name="Marcador de Posição do Texto 17">
            <a:extLst>
              <a:ext uri="{FF2B5EF4-FFF2-40B4-BE49-F238E27FC236}">
                <a16:creationId xmlns:a16="http://schemas.microsoft.com/office/drawing/2014/main" id="{DE907A60-DF55-52AB-A895-45EE3263FF73}"/>
              </a:ext>
            </a:extLst>
          </p:cNvPr>
          <p:cNvSpPr txBox="1">
            <a:spLocks/>
          </p:cNvSpPr>
          <p:nvPr/>
        </p:nvSpPr>
        <p:spPr bwMode="auto">
          <a:xfrm>
            <a:off x="613299" y="3041941"/>
            <a:ext cx="2585943" cy="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2000</a:t>
            </a:r>
          </a:p>
        </p:txBody>
      </p:sp>
      <p:sp>
        <p:nvSpPr>
          <p:cNvPr id="34" name="Marcador de Posição do Texto 17">
            <a:extLst>
              <a:ext uri="{FF2B5EF4-FFF2-40B4-BE49-F238E27FC236}">
                <a16:creationId xmlns:a16="http://schemas.microsoft.com/office/drawing/2014/main" id="{47AD170D-DBBE-8B2B-DCC4-546EDAFB0B89}"/>
              </a:ext>
            </a:extLst>
          </p:cNvPr>
          <p:cNvSpPr txBox="1">
            <a:spLocks/>
          </p:cNvSpPr>
          <p:nvPr/>
        </p:nvSpPr>
        <p:spPr bwMode="auto">
          <a:xfrm>
            <a:off x="1812487" y="3059689"/>
            <a:ext cx="2585943" cy="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2003</a:t>
            </a:r>
          </a:p>
          <a:p>
            <a:endParaRPr lang="en-US" kern="0" dirty="0"/>
          </a:p>
        </p:txBody>
      </p:sp>
      <p:sp>
        <p:nvSpPr>
          <p:cNvPr id="35" name="Marcador de Posição do Texto 9">
            <a:extLst>
              <a:ext uri="{FF2B5EF4-FFF2-40B4-BE49-F238E27FC236}">
                <a16:creationId xmlns:a16="http://schemas.microsoft.com/office/drawing/2014/main" id="{6ACEDB6E-0274-8FAA-502D-A15399781C6C}"/>
              </a:ext>
            </a:extLst>
          </p:cNvPr>
          <p:cNvSpPr txBox="1">
            <a:spLocks/>
          </p:cNvSpPr>
          <p:nvPr/>
        </p:nvSpPr>
        <p:spPr bwMode="auto">
          <a:xfrm>
            <a:off x="1447343" y="4195490"/>
            <a:ext cx="2158999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1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1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1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/>
              <a:t>Practical Classes Assistant</a:t>
            </a:r>
          </a:p>
          <a:p>
            <a:r>
              <a:rPr lang="en-US" sz="1400" kern="0" dirty="0"/>
              <a:t>Physics</a:t>
            </a:r>
          </a:p>
          <a:p>
            <a:r>
              <a:rPr lang="en-US" sz="1400" kern="0" dirty="0"/>
              <a:t>(2000-2003)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F5DB1AC4-8DFD-BD33-16D3-C861F40F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24" y="3318595"/>
            <a:ext cx="452541" cy="884511"/>
          </a:xfrm>
          <a:prstGeom prst="rect">
            <a:avLst/>
          </a:prstGeom>
        </p:spPr>
      </p:pic>
      <p:sp>
        <p:nvSpPr>
          <p:cNvPr id="38" name="Oval 37" descr="marcadores de linha cronológica">
            <a:extLst>
              <a:ext uri="{FF2B5EF4-FFF2-40B4-BE49-F238E27FC236}">
                <a16:creationId xmlns:a16="http://schemas.microsoft.com/office/drawing/2014/main" id="{E0066783-3569-D49C-08A6-ECACC9EC2EAA}"/>
              </a:ext>
            </a:extLst>
          </p:cNvPr>
          <p:cNvSpPr/>
          <p:nvPr/>
        </p:nvSpPr>
        <p:spPr>
          <a:xfrm>
            <a:off x="6403905" y="286696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Marcador de Posição do Texto 17">
            <a:extLst>
              <a:ext uri="{FF2B5EF4-FFF2-40B4-BE49-F238E27FC236}">
                <a16:creationId xmlns:a16="http://schemas.microsoft.com/office/drawing/2014/main" id="{10925F28-CD3F-492B-78CB-39AF242BE291}"/>
              </a:ext>
            </a:extLst>
          </p:cNvPr>
          <p:cNvSpPr txBox="1">
            <a:spLocks/>
          </p:cNvSpPr>
          <p:nvPr/>
        </p:nvSpPr>
        <p:spPr bwMode="auto">
          <a:xfrm>
            <a:off x="5196863" y="3003586"/>
            <a:ext cx="2585943" cy="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2013</a:t>
            </a:r>
          </a:p>
          <a:p>
            <a:endParaRPr lang="en-US" kern="0" dirty="0"/>
          </a:p>
        </p:txBody>
      </p:sp>
      <p:sp>
        <p:nvSpPr>
          <p:cNvPr id="42" name="Marcador de Posição do Texto 9">
            <a:extLst>
              <a:ext uri="{FF2B5EF4-FFF2-40B4-BE49-F238E27FC236}">
                <a16:creationId xmlns:a16="http://schemas.microsoft.com/office/drawing/2014/main" id="{AD2F7DF9-66BB-9E60-0BB9-C52AC2BC867C}"/>
              </a:ext>
            </a:extLst>
          </p:cNvPr>
          <p:cNvSpPr txBox="1">
            <a:spLocks/>
          </p:cNvSpPr>
          <p:nvPr/>
        </p:nvSpPr>
        <p:spPr bwMode="auto">
          <a:xfrm>
            <a:off x="3750358" y="4106773"/>
            <a:ext cx="2158999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1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1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1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/>
              <a:t>Adjunct – Coordinator Professor </a:t>
            </a:r>
          </a:p>
          <a:p>
            <a:r>
              <a:rPr lang="en-US" sz="1400" kern="0" dirty="0"/>
              <a:t>Radiology, Pharmacy, Clinical Analysis</a:t>
            </a:r>
          </a:p>
          <a:p>
            <a:r>
              <a:rPr lang="en-US" sz="1400" kern="0" dirty="0"/>
              <a:t>(2003-2013)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E90756A8-D22D-79F2-2E67-3DE9C9BF5B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39" b="25851"/>
          <a:stretch/>
        </p:blipFill>
        <p:spPr>
          <a:xfrm>
            <a:off x="3678350" y="3400939"/>
            <a:ext cx="2164205" cy="587591"/>
          </a:xfrm>
          <a:prstGeom prst="rect">
            <a:avLst/>
          </a:prstGeom>
        </p:spPr>
      </p:pic>
      <p:sp>
        <p:nvSpPr>
          <p:cNvPr id="45" name="Oval 44" descr="marcadores de linha cronológica">
            <a:extLst>
              <a:ext uri="{FF2B5EF4-FFF2-40B4-BE49-F238E27FC236}">
                <a16:creationId xmlns:a16="http://schemas.microsoft.com/office/drawing/2014/main" id="{5FFC229C-A856-69D4-CDDF-E3C765CCD075}"/>
              </a:ext>
            </a:extLst>
          </p:cNvPr>
          <p:cNvSpPr/>
          <p:nvPr/>
        </p:nvSpPr>
        <p:spPr>
          <a:xfrm>
            <a:off x="5740393" y="286696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7" name="Marcador de Posição do Texto 17">
            <a:extLst>
              <a:ext uri="{FF2B5EF4-FFF2-40B4-BE49-F238E27FC236}">
                <a16:creationId xmlns:a16="http://schemas.microsoft.com/office/drawing/2014/main" id="{90B2F35A-F78F-758F-055B-00C37DE35DE1}"/>
              </a:ext>
            </a:extLst>
          </p:cNvPr>
          <p:cNvSpPr txBox="1">
            <a:spLocks/>
          </p:cNvSpPr>
          <p:nvPr/>
        </p:nvSpPr>
        <p:spPr bwMode="auto">
          <a:xfrm>
            <a:off x="4984222" y="3003586"/>
            <a:ext cx="1656184" cy="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2011</a:t>
            </a:r>
          </a:p>
          <a:p>
            <a:endParaRPr lang="en-US" kern="0" dirty="0"/>
          </a:p>
        </p:txBody>
      </p:sp>
      <p:sp>
        <p:nvSpPr>
          <p:cNvPr id="48" name="Oval 47" descr="marcadores de linha cronológica">
            <a:extLst>
              <a:ext uri="{FF2B5EF4-FFF2-40B4-BE49-F238E27FC236}">
                <a16:creationId xmlns:a16="http://schemas.microsoft.com/office/drawing/2014/main" id="{B8F72791-CD21-8CC8-FA00-626E55F24844}"/>
              </a:ext>
            </a:extLst>
          </p:cNvPr>
          <p:cNvSpPr/>
          <p:nvPr/>
        </p:nvSpPr>
        <p:spPr>
          <a:xfrm>
            <a:off x="7503974" y="2866966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1" name="Marcador de Posição do Texto 17">
            <a:extLst>
              <a:ext uri="{FF2B5EF4-FFF2-40B4-BE49-F238E27FC236}">
                <a16:creationId xmlns:a16="http://schemas.microsoft.com/office/drawing/2014/main" id="{7C888A2C-03DD-CBFC-A35B-02CA4B3EBD8A}"/>
              </a:ext>
            </a:extLst>
          </p:cNvPr>
          <p:cNvSpPr txBox="1">
            <a:spLocks/>
          </p:cNvSpPr>
          <p:nvPr/>
        </p:nvSpPr>
        <p:spPr bwMode="auto">
          <a:xfrm>
            <a:off x="6774694" y="2966376"/>
            <a:ext cx="1656184" cy="4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2016</a:t>
            </a:r>
          </a:p>
          <a:p>
            <a:endParaRPr lang="en-US" kern="0" dirty="0"/>
          </a:p>
        </p:txBody>
      </p:sp>
      <p:sp>
        <p:nvSpPr>
          <p:cNvPr id="53" name="Marcador de Posição do Texto 9">
            <a:extLst>
              <a:ext uri="{FF2B5EF4-FFF2-40B4-BE49-F238E27FC236}">
                <a16:creationId xmlns:a16="http://schemas.microsoft.com/office/drawing/2014/main" id="{55BF5110-A749-D089-4CEF-7C6219E6459B}"/>
              </a:ext>
            </a:extLst>
          </p:cNvPr>
          <p:cNvSpPr txBox="1">
            <a:spLocks/>
          </p:cNvSpPr>
          <p:nvPr/>
        </p:nvSpPr>
        <p:spPr bwMode="auto">
          <a:xfrm>
            <a:off x="5634440" y="4106773"/>
            <a:ext cx="2158999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1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1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1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/>
              <a:t>Invited Assistant Professor </a:t>
            </a:r>
          </a:p>
          <a:p>
            <a:r>
              <a:rPr lang="en-US" sz="1400" kern="0" dirty="0"/>
              <a:t>Biomedical Engineering</a:t>
            </a:r>
          </a:p>
          <a:p>
            <a:r>
              <a:rPr lang="en-US" sz="1400" kern="0" dirty="0"/>
              <a:t>(2011-2016)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809FE67-86AD-C345-D538-993375745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905" y="3451278"/>
            <a:ext cx="654417" cy="654417"/>
          </a:xfrm>
          <a:prstGeom prst="rect">
            <a:avLst/>
          </a:prstGeom>
        </p:spPr>
      </p:pic>
      <p:sp>
        <p:nvSpPr>
          <p:cNvPr id="56" name="Marcador de Posição do Texto 9">
            <a:extLst>
              <a:ext uri="{FF2B5EF4-FFF2-40B4-BE49-F238E27FC236}">
                <a16:creationId xmlns:a16="http://schemas.microsoft.com/office/drawing/2014/main" id="{0EF6CB67-CF87-3473-406E-319828EBF813}"/>
              </a:ext>
            </a:extLst>
          </p:cNvPr>
          <p:cNvSpPr txBox="1">
            <a:spLocks/>
          </p:cNvSpPr>
          <p:nvPr/>
        </p:nvSpPr>
        <p:spPr bwMode="auto">
          <a:xfrm>
            <a:off x="7494774" y="4074767"/>
            <a:ext cx="2158999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1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1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1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/>
              <a:t>Assistant Professor </a:t>
            </a:r>
          </a:p>
          <a:p>
            <a:r>
              <a:rPr lang="en-US" sz="1400" kern="0" dirty="0"/>
              <a:t>Biomedical Engineering</a:t>
            </a:r>
          </a:p>
          <a:p>
            <a:r>
              <a:rPr lang="en-US" sz="1400" kern="0" dirty="0"/>
              <a:t>(Since 2016)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FE9E86E6-EE4F-9588-ABD8-19EBF4F8E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239" y="3419272"/>
            <a:ext cx="654417" cy="654417"/>
          </a:xfrm>
          <a:prstGeom prst="rect">
            <a:avLst/>
          </a:prstGeom>
        </p:spPr>
      </p:pic>
      <p:sp>
        <p:nvSpPr>
          <p:cNvPr id="58" name="Marcador de Posição do Texto 17">
            <a:extLst>
              <a:ext uri="{FF2B5EF4-FFF2-40B4-BE49-F238E27FC236}">
                <a16:creationId xmlns:a16="http://schemas.microsoft.com/office/drawing/2014/main" id="{2BB1F0BC-E9B6-F4F2-FB3E-0A906C8CC539}"/>
              </a:ext>
            </a:extLst>
          </p:cNvPr>
          <p:cNvSpPr txBox="1">
            <a:spLocks/>
          </p:cNvSpPr>
          <p:nvPr/>
        </p:nvSpPr>
        <p:spPr bwMode="auto">
          <a:xfrm>
            <a:off x="7069071" y="2492896"/>
            <a:ext cx="2585943" cy="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2018</a:t>
            </a:r>
          </a:p>
          <a:p>
            <a:endParaRPr lang="en-US" kern="0" dirty="0"/>
          </a:p>
        </p:txBody>
      </p:sp>
      <p:sp>
        <p:nvSpPr>
          <p:cNvPr id="59" name="Oval 58" descr="marcadores de linha cronológica">
            <a:extLst>
              <a:ext uri="{FF2B5EF4-FFF2-40B4-BE49-F238E27FC236}">
                <a16:creationId xmlns:a16="http://schemas.microsoft.com/office/drawing/2014/main" id="{16C1E0AE-4961-AE88-ABE1-6C21AA03BB47}"/>
              </a:ext>
            </a:extLst>
          </p:cNvPr>
          <p:cNvSpPr/>
          <p:nvPr/>
        </p:nvSpPr>
        <p:spPr>
          <a:xfrm>
            <a:off x="8310141" y="2862207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0" name="Marcador de Posição do Texto 9">
            <a:extLst>
              <a:ext uri="{FF2B5EF4-FFF2-40B4-BE49-F238E27FC236}">
                <a16:creationId xmlns:a16="http://schemas.microsoft.com/office/drawing/2014/main" id="{A882F85B-C6E7-22DB-3553-4BD5D0869A3E}"/>
              </a:ext>
            </a:extLst>
          </p:cNvPr>
          <p:cNvSpPr txBox="1">
            <a:spLocks/>
          </p:cNvSpPr>
          <p:nvPr/>
        </p:nvSpPr>
        <p:spPr bwMode="auto">
          <a:xfrm>
            <a:off x="8135578" y="1052736"/>
            <a:ext cx="2496926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1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1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1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/>
              <a:t>Coordinator of the PhD in Biomedical Engineering and Biophysics (2018-2023)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3FFCC5AA-319D-F9F7-51B1-F453E317D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853" y="1891488"/>
            <a:ext cx="654417" cy="654417"/>
          </a:xfrm>
          <a:prstGeom prst="rect">
            <a:avLst/>
          </a:prstGeom>
        </p:spPr>
      </p:pic>
      <p:sp>
        <p:nvSpPr>
          <p:cNvPr id="62" name="Marcador de Posição do Texto 17">
            <a:extLst>
              <a:ext uri="{FF2B5EF4-FFF2-40B4-BE49-F238E27FC236}">
                <a16:creationId xmlns:a16="http://schemas.microsoft.com/office/drawing/2014/main" id="{827562CD-460F-C641-3C03-195EC69260DB}"/>
              </a:ext>
            </a:extLst>
          </p:cNvPr>
          <p:cNvSpPr txBox="1">
            <a:spLocks/>
          </p:cNvSpPr>
          <p:nvPr/>
        </p:nvSpPr>
        <p:spPr bwMode="auto">
          <a:xfrm>
            <a:off x="8967018" y="2480908"/>
            <a:ext cx="2585943" cy="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2023</a:t>
            </a:r>
          </a:p>
        </p:txBody>
      </p:sp>
      <p:sp>
        <p:nvSpPr>
          <p:cNvPr id="63" name="Oval 62" descr="marcadores de linha cronológica">
            <a:extLst>
              <a:ext uri="{FF2B5EF4-FFF2-40B4-BE49-F238E27FC236}">
                <a16:creationId xmlns:a16="http://schemas.microsoft.com/office/drawing/2014/main" id="{5A73B000-33D6-35B3-753E-80AA53B6A365}"/>
              </a:ext>
            </a:extLst>
          </p:cNvPr>
          <p:cNvSpPr/>
          <p:nvPr/>
        </p:nvSpPr>
        <p:spPr>
          <a:xfrm>
            <a:off x="9565306" y="2848317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4" name="Marcador de Posição do Texto 17">
            <a:extLst>
              <a:ext uri="{FF2B5EF4-FFF2-40B4-BE49-F238E27FC236}">
                <a16:creationId xmlns:a16="http://schemas.microsoft.com/office/drawing/2014/main" id="{B954762C-D9C4-D01C-D4B3-2DFFE51C72D3}"/>
              </a:ext>
            </a:extLst>
          </p:cNvPr>
          <p:cNvSpPr txBox="1">
            <a:spLocks/>
          </p:cNvSpPr>
          <p:nvPr/>
        </p:nvSpPr>
        <p:spPr bwMode="auto">
          <a:xfrm>
            <a:off x="8826922" y="3031171"/>
            <a:ext cx="1656184" cy="4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2022</a:t>
            </a:r>
          </a:p>
          <a:p>
            <a:endParaRPr lang="en-US" kern="0" dirty="0"/>
          </a:p>
        </p:txBody>
      </p:sp>
      <p:sp>
        <p:nvSpPr>
          <p:cNvPr id="67" name="Marcador de Posição do Texto 9">
            <a:extLst>
              <a:ext uri="{FF2B5EF4-FFF2-40B4-BE49-F238E27FC236}">
                <a16:creationId xmlns:a16="http://schemas.microsoft.com/office/drawing/2014/main" id="{9900B7A7-6B3B-4F1B-A423-32B6461914F7}"/>
              </a:ext>
            </a:extLst>
          </p:cNvPr>
          <p:cNvSpPr txBox="1">
            <a:spLocks/>
          </p:cNvSpPr>
          <p:nvPr/>
        </p:nvSpPr>
        <p:spPr bwMode="auto">
          <a:xfrm>
            <a:off x="9713552" y="4051474"/>
            <a:ext cx="2496926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 sz="1100">
                <a:solidFill>
                  <a:schemeClr val="tx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None/>
              <a:defRPr sz="11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None/>
              <a:defRPr sz="1100">
                <a:solidFill>
                  <a:schemeClr val="tx1"/>
                </a:solidFill>
                <a:latin typeface="+mn-lt"/>
              </a:defRPr>
            </a:lvl5pPr>
            <a:lvl6pPr marL="18923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88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/>
              <a:t>Member of the Pedagogical Council (since 2022)</a:t>
            </a:r>
          </a:p>
          <a:p>
            <a:r>
              <a:rPr lang="en-US" sz="1400" kern="0" dirty="0"/>
              <a:t>Member of the Ethics Committee (since 2022)</a:t>
            </a:r>
          </a:p>
          <a:p>
            <a:r>
              <a:rPr lang="en-US" sz="1400" kern="0" dirty="0"/>
              <a:t>Coordinator of the </a:t>
            </a:r>
            <a:r>
              <a:rPr lang="en-US" sz="1400" kern="0" dirty="0" err="1"/>
              <a:t>BachelorD</a:t>
            </a:r>
            <a:r>
              <a:rPr lang="en-US" sz="1400" kern="0" dirty="0"/>
              <a:t> in Biomedical Engineering and Biophysics (since 2023)</a:t>
            </a:r>
          </a:p>
          <a:p>
            <a:endParaRPr lang="en-US" sz="1400" kern="0" dirty="0"/>
          </a:p>
          <a:p>
            <a:endParaRPr lang="en-US" sz="1400" kern="0" dirty="0"/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0F4A348B-DD61-D0C2-239E-D2B070506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2504" y="3367041"/>
            <a:ext cx="654417" cy="6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  <p:bldP spid="49" grpId="0" animBg="1"/>
      <p:bldP spid="52" grpId="0" animBg="1"/>
      <p:bldP spid="10" grpId="0" build="p"/>
      <p:bldP spid="18" grpId="0" build="p"/>
      <p:bldP spid="16" grpId="0"/>
      <p:bldP spid="22" grpId="0"/>
      <p:bldP spid="25" grpId="0"/>
      <p:bldP spid="31" grpId="0" animBg="1"/>
      <p:bldP spid="32" grpId="0" animBg="1"/>
      <p:bldP spid="33" grpId="0"/>
      <p:bldP spid="34" grpId="0"/>
      <p:bldP spid="35" grpId="0"/>
      <p:bldP spid="38" grpId="0" animBg="1"/>
      <p:bldP spid="40" grpId="0"/>
      <p:bldP spid="42" grpId="0"/>
      <p:bldP spid="45" grpId="0" animBg="1"/>
      <p:bldP spid="47" grpId="0"/>
      <p:bldP spid="48" grpId="0" animBg="1"/>
      <p:bldP spid="51" grpId="0"/>
      <p:bldP spid="53" grpId="0"/>
      <p:bldP spid="56" grpId="0"/>
      <p:bldP spid="58" grpId="0"/>
      <p:bldP spid="59" grpId="0" animBg="1"/>
      <p:bldP spid="60" grpId="0"/>
      <p:bldP spid="62" grpId="0"/>
      <p:bldP spid="63" grpId="0" animBg="1"/>
      <p:bldP spid="64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0267C-A654-4BC2-B89D-B971BF68DB07}" type="slidenum">
              <a:rPr lang="pt-PT"/>
              <a:pPr/>
              <a:t>3</a:t>
            </a:fld>
            <a:endParaRPr lang="pt-PT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9421" y="76201"/>
            <a:ext cx="11379200" cy="487363"/>
          </a:xfrm>
        </p:spPr>
        <p:txBody>
          <a:bodyPr/>
          <a:lstStyle/>
          <a:p>
            <a:r>
              <a:rPr lang="en-US" dirty="0"/>
              <a:t>Other Scientific / Academic Activities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0BA6D21-F82F-057D-BECE-D5E333B07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Researcher at Instituto de </a:t>
            </a:r>
            <a:r>
              <a:rPr lang="en-US" sz="2800" dirty="0" err="1"/>
              <a:t>Biofísica</a:t>
            </a:r>
            <a:r>
              <a:rPr lang="en-US" sz="2800" dirty="0"/>
              <a:t> e </a:t>
            </a:r>
            <a:r>
              <a:rPr lang="en-US" sz="2800" dirty="0" err="1"/>
              <a:t>Engenharia</a:t>
            </a:r>
            <a:r>
              <a:rPr lang="en-US" sz="2800" dirty="0"/>
              <a:t> </a:t>
            </a:r>
            <a:r>
              <a:rPr lang="en-US" sz="2800" dirty="0" err="1"/>
              <a:t>Biomédica</a:t>
            </a:r>
            <a:endParaRPr lang="en-US" sz="2800" dirty="0"/>
          </a:p>
          <a:p>
            <a:r>
              <a:rPr lang="en-US" sz="2800" dirty="0"/>
              <a:t>Main Topics of Research:</a:t>
            </a:r>
          </a:p>
          <a:p>
            <a:pPr lvl="1"/>
            <a:r>
              <a:rPr lang="en-US" sz="2400" dirty="0"/>
              <a:t> Medical Imaging</a:t>
            </a:r>
          </a:p>
          <a:p>
            <a:pPr lvl="1"/>
            <a:r>
              <a:rPr lang="en-US" sz="2400" dirty="0"/>
              <a:t> Cancer Diagnosis</a:t>
            </a:r>
          </a:p>
          <a:p>
            <a:pPr lvl="1"/>
            <a:r>
              <a:rPr lang="en-US" sz="2400" dirty="0"/>
              <a:t> Medical Devices</a:t>
            </a:r>
          </a:p>
          <a:p>
            <a:r>
              <a:rPr lang="en-US" sz="2800" dirty="0"/>
              <a:t>Theses supervision and co-supervision:</a:t>
            </a:r>
          </a:p>
          <a:p>
            <a:pPr lvl="1"/>
            <a:r>
              <a:rPr lang="en-US" sz="2400" dirty="0"/>
              <a:t> 7 PhD Theses (6 ongoing) </a:t>
            </a:r>
          </a:p>
          <a:p>
            <a:pPr lvl="1"/>
            <a:r>
              <a:rPr lang="en-US" sz="2400" dirty="0"/>
              <a:t> 104 Master Theses (18 ongoing)</a:t>
            </a:r>
          </a:p>
          <a:p>
            <a:r>
              <a:rPr lang="en-US" sz="2800" dirty="0"/>
              <a:t>Member of Rede Saúde from </a:t>
            </a:r>
            <a:r>
              <a:rPr lang="en-US" sz="2800" dirty="0" err="1"/>
              <a:t>ULisboa</a:t>
            </a:r>
            <a:endParaRPr lang="en-US" sz="2800" dirty="0"/>
          </a:p>
          <a:p>
            <a:pPr lvl="1"/>
            <a:r>
              <a:rPr lang="en-US" sz="2400" dirty="0"/>
              <a:t> Member of the Working Group Innovation &amp; Knowledge Transfer</a:t>
            </a:r>
          </a:p>
          <a:p>
            <a:r>
              <a:rPr lang="en-US" sz="2800" dirty="0"/>
              <a:t>Member of the National Cancer Hub</a:t>
            </a:r>
          </a:p>
          <a:p>
            <a:pPr lvl="1"/>
            <a:r>
              <a:rPr lang="en-US" sz="2400" dirty="0"/>
              <a:t> Member of the Working Group Diagnosis and Treatment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16CDD63-7DCF-517B-1729-E2023F7CA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20" y="836613"/>
            <a:ext cx="1399080" cy="109949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8082814-10DD-5A16-7AD9-0BCCD30245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76" t="29266" r="27143" b="28286"/>
          <a:stretch/>
        </p:blipFill>
        <p:spPr>
          <a:xfrm>
            <a:off x="9664300" y="4149080"/>
            <a:ext cx="2304321" cy="92172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3FF4D13-4C48-7BAA-940D-CD191E2A9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2424" y="5346477"/>
            <a:ext cx="1871531" cy="1052736"/>
          </a:xfrm>
          <a:prstGeom prst="rect">
            <a:avLst/>
          </a:prstGeom>
        </p:spPr>
      </p:pic>
      <p:pic>
        <p:nvPicPr>
          <p:cNvPr id="20" name="Rendering_20111125ML-01br_2mm_007_5.mpg">
            <a:hlinkClick r:id="" action="ppaction://media"/>
            <a:extLst>
              <a:ext uri="{FF2B5EF4-FFF2-40B4-BE49-F238E27FC236}">
                <a16:creationId xmlns:a16="http://schemas.microsoft.com/office/drawing/2014/main" id="{1BDED68D-C1B6-CF03-C5D7-73D7E7CB26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04112" y="1716188"/>
            <a:ext cx="1331954" cy="133195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9B07950-0237-E505-04EF-41EEC5B3C4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700808"/>
            <a:ext cx="1176821" cy="13867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43706D8-3728-691C-42C9-6CA42CD62D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15" t="22423" r="81286" b="5484"/>
          <a:stretch/>
        </p:blipFill>
        <p:spPr>
          <a:xfrm>
            <a:off x="8731561" y="1672897"/>
            <a:ext cx="1180863" cy="14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-296862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Teaching Experience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0BA6D21-F82F-057D-BECE-D5E333B0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1196752"/>
            <a:ext cx="5386917" cy="3951288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 The first time I entered a classroom as a teacher I was 20 years old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There were not enough seats for all the students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Many of the students were older than 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Had </a:t>
            </a:r>
            <a:r>
              <a:rPr lang="en-US" b="1" dirty="0"/>
              <a:t>no pedagogical preparation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Had a list of exercises to solve during the class, but no solutions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At least I had older colleagues who had taught those classes in the years before to </a:t>
            </a:r>
            <a:r>
              <a:rPr lang="en-US" b="1" dirty="0"/>
              <a:t>ask for hints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C775E0-B2FD-348F-BAD4-3F906D0F3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9" r="34010" b="-1"/>
          <a:stretch/>
        </p:blipFill>
        <p:spPr>
          <a:xfrm>
            <a:off x="6384032" y="1232006"/>
            <a:ext cx="5389033" cy="3951288"/>
          </a:xfrm>
          <a:prstGeom prst="rect">
            <a:avLst/>
          </a:prstGeom>
          <a:noFill/>
        </p:spPr>
      </p:pic>
      <p:sp>
        <p:nvSpPr>
          <p:cNvPr id="15" name="Marcador de Posição do Número do Diapositivo 3"/>
          <p:cNvSpPr>
            <a:spLocks noGrp="1"/>
          </p:cNvSpPr>
          <p:nvPr>
            <p:ph type="sldNum" sz="quarter" idx="10"/>
          </p:nvPr>
        </p:nvSpPr>
        <p:spPr>
          <a:xfrm>
            <a:off x="11567584" y="6524625"/>
            <a:ext cx="624416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900267C-A654-4BC2-B89D-B971BF68DB07}" type="slidenum">
              <a:rPr lang="pt-PT"/>
              <a:pPr>
                <a:spcAft>
                  <a:spcPts val="600"/>
                </a:spcAft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40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-296862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Teaching Experience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0BA6D21-F82F-057D-BECE-D5E333B0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1196752"/>
            <a:ext cx="6408712" cy="3951288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Three years later I was hired to create three new courses for a recently created degree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how </a:t>
            </a:r>
            <a:r>
              <a:rPr lang="en-US" b="1" dirty="0"/>
              <a:t>reference books </a:t>
            </a:r>
            <a:r>
              <a:rPr lang="en-US" dirty="0"/>
              <a:t>are organized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Discuss with teachers who will teach students in subsequent years and with future employers to understand what they </a:t>
            </a:r>
            <a:r>
              <a:rPr lang="en-US" b="1" dirty="0"/>
              <a:t>expect students to know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b="1" dirty="0"/>
              <a:t>Look around </a:t>
            </a:r>
            <a:r>
              <a:rPr lang="en-US" dirty="0"/>
              <a:t>and see how other colleges are teaching these subjects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Always discuss the syllabus with the </a:t>
            </a:r>
            <a:r>
              <a:rPr lang="en-US" b="1" dirty="0"/>
              <a:t>degree coordinator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b="1" dirty="0"/>
              <a:t>Avoid overloading students</a:t>
            </a:r>
            <a:r>
              <a:rPr lang="en-US" dirty="0"/>
              <a:t> with too much content and too much work *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5" name="Marcador de Posição do Número do Diapositivo 3"/>
          <p:cNvSpPr>
            <a:spLocks noGrp="1"/>
          </p:cNvSpPr>
          <p:nvPr>
            <p:ph type="sldNum" sz="quarter" idx="10"/>
          </p:nvPr>
        </p:nvSpPr>
        <p:spPr>
          <a:xfrm>
            <a:off x="11567584" y="6524625"/>
            <a:ext cx="624416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900267C-A654-4BC2-B89D-B971BF68DB07}" type="slidenum">
              <a:rPr lang="pt-PT"/>
              <a:pPr>
                <a:spcAft>
                  <a:spcPts val="600"/>
                </a:spcAft>
              </a:pPr>
              <a:t>5</a:t>
            </a:fld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97F668-9EF4-8BFD-4BBB-ABA0A2F9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396581"/>
            <a:ext cx="4398262" cy="37514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BA4BD4-2E87-F121-FDD9-EA2CC56456F2}"/>
              </a:ext>
            </a:extLst>
          </p:cNvPr>
          <p:cNvSpPr txBox="1"/>
          <p:nvPr/>
        </p:nvSpPr>
        <p:spPr>
          <a:xfrm>
            <a:off x="1055440" y="5517232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Workload</a:t>
            </a:r>
            <a:r>
              <a:rPr lang="pt-PT" dirty="0"/>
              <a:t> </a:t>
            </a:r>
            <a:r>
              <a:rPr lang="pt-PT" dirty="0" err="1"/>
              <a:t>estimators</a:t>
            </a:r>
            <a:r>
              <a:rPr lang="pt-PT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hlinkClick r:id="rId4"/>
              </a:rPr>
              <a:t>https://cat.wfu.edu/resources/workload2/</a:t>
            </a:r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hlinkClick r:id="rId5"/>
              </a:rPr>
              <a:t>https://ubcoapps.elearning.ubc.ca/time-estimator/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13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-296862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Teaching Experience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0BA6D21-F82F-057D-BECE-D5E333B0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1196752"/>
            <a:ext cx="6408712" cy="3951288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Currently: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Courses in the first year of the Bachelor in Biomedical Engineering and Biophysics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Courses in the first year of the Master in Biomedical Engineering and Biophysics</a:t>
            </a:r>
          </a:p>
          <a:p>
            <a:pPr>
              <a:lnSpc>
                <a:spcPct val="90000"/>
              </a:lnSpc>
            </a:pPr>
            <a:r>
              <a:rPr lang="en-US" dirty="0"/>
              <a:t>Solutions (all inherited from the previous teachers) that have been working well: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Much of the evaluation is continuous evaluation (projects, reports, essays)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Let the students define the topics and goals of their projects/theses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Discuss with your colleagues the possibility of having different parts of the same project being developed in different courses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Encourage the students to continue with the project after the course is finished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5" name="Marcador de Posição do Número do Diapositivo 3"/>
          <p:cNvSpPr>
            <a:spLocks noGrp="1"/>
          </p:cNvSpPr>
          <p:nvPr>
            <p:ph type="sldNum" sz="quarter" idx="10"/>
          </p:nvPr>
        </p:nvSpPr>
        <p:spPr>
          <a:xfrm>
            <a:off x="11567584" y="6524625"/>
            <a:ext cx="624416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900267C-A654-4BC2-B89D-B971BF68DB07}" type="slidenum">
              <a:rPr lang="pt-PT"/>
              <a:pPr>
                <a:spcAft>
                  <a:spcPts val="600"/>
                </a:spcAft>
              </a:pPr>
              <a:t>6</a:t>
            </a:fld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0BF4CB-A5B5-428F-C090-DB8713E21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6" t="4702" r="4623" b="6694"/>
          <a:stretch/>
        </p:blipFill>
        <p:spPr>
          <a:xfrm>
            <a:off x="7176120" y="1340768"/>
            <a:ext cx="4615814" cy="45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-296862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Closing Remarks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0BA6D21-F82F-057D-BECE-D5E333B0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413" y="620688"/>
            <a:ext cx="11331112" cy="5040560"/>
          </a:xfrm>
        </p:spPr>
        <p:txBody>
          <a:bodyPr wrap="squar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Take advantage of all the pedagogical training actions provided </a:t>
            </a:r>
          </a:p>
          <a:p>
            <a:pPr>
              <a:lnSpc>
                <a:spcPct val="150000"/>
              </a:lnSpc>
            </a:pPr>
            <a:r>
              <a:rPr lang="en-US" dirty="0"/>
              <a:t>Read carefully all the comments in the pedagogical surveys</a:t>
            </a:r>
          </a:p>
          <a:p>
            <a:pPr>
              <a:lnSpc>
                <a:spcPct val="150000"/>
              </a:lnSpc>
            </a:pPr>
            <a:r>
              <a:rPr lang="en-US" dirty="0"/>
              <a:t>Consider making your own surveys during or at the end of the course</a:t>
            </a:r>
          </a:p>
          <a:p>
            <a:pPr>
              <a:lnSpc>
                <a:spcPct val="150000"/>
              </a:lnSpc>
            </a:pPr>
            <a:r>
              <a:rPr lang="en-US" dirty="0"/>
              <a:t>Don’t be afraid of trying different evaluation strategies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quiz like a bar quiz may replace a written test</a:t>
            </a:r>
          </a:p>
          <a:p>
            <a:pPr>
              <a:lnSpc>
                <a:spcPct val="150000"/>
              </a:lnSpc>
            </a:pPr>
            <a:r>
              <a:rPr lang="en-US" dirty="0"/>
              <a:t>Try to call your students by their names</a:t>
            </a:r>
          </a:p>
          <a:p>
            <a:pPr>
              <a:lnSpc>
                <a:spcPct val="150000"/>
              </a:lnSpc>
            </a:pPr>
            <a:r>
              <a:rPr lang="en-US" dirty="0"/>
              <a:t>Remember that a single class may have a big impact on the future choices of your students</a:t>
            </a:r>
          </a:p>
          <a:p>
            <a:pPr>
              <a:lnSpc>
                <a:spcPct val="150000"/>
              </a:lnSpc>
            </a:pPr>
            <a:r>
              <a:rPr lang="en-US" dirty="0"/>
              <a:t>Be available for your students. The students are the reason we were hired</a:t>
            </a:r>
          </a:p>
        </p:txBody>
      </p:sp>
      <p:sp>
        <p:nvSpPr>
          <p:cNvPr id="15" name="Marcador de Posição do Número do Diapositivo 3"/>
          <p:cNvSpPr>
            <a:spLocks noGrp="1"/>
          </p:cNvSpPr>
          <p:nvPr>
            <p:ph type="sldNum" sz="quarter" idx="10"/>
          </p:nvPr>
        </p:nvSpPr>
        <p:spPr>
          <a:xfrm>
            <a:off x="11567584" y="6524625"/>
            <a:ext cx="624416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900267C-A654-4BC2-B89D-B971BF68DB07}" type="slidenum">
              <a:rPr lang="pt-PT"/>
              <a:pPr>
                <a:spcAft>
                  <a:spcPts val="600"/>
                </a:spcAft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94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59143-F277-4595-A066-103D1F5DD63F}" type="slidenum">
              <a:rPr lang="pt-PT"/>
              <a:pPr/>
              <a:t>8</a:t>
            </a:fld>
            <a:endParaRPr lang="pt-P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647700"/>
            <a:ext cx="8586788" cy="5562600"/>
          </a:xfrm>
        </p:spPr>
        <p:txBody>
          <a:bodyPr/>
          <a:lstStyle/>
          <a:p>
            <a:r>
              <a:rPr lang="en-US" sz="3600" dirty="0"/>
              <a:t>Thank you for your attention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dirty="0"/>
          </a:p>
          <a:p>
            <a:r>
              <a:rPr lang="en-US" sz="2400" dirty="0">
                <a:hlinkClick r:id="rId3"/>
              </a:rPr>
              <a:t>nmatela@fc.ul.pt</a:t>
            </a:r>
            <a:endParaRPr lang="en-US" sz="2400" dirty="0"/>
          </a:p>
          <a:p>
            <a:r>
              <a:rPr lang="en-US" sz="2000" dirty="0"/>
              <a:t>Ext 520505</a:t>
            </a:r>
          </a:p>
          <a:p>
            <a:endParaRPr lang="en-US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692176"/>
            <a:ext cx="4631531" cy="347364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2708222"/>
            <a:ext cx="1882552" cy="14794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85A38CF-82F5-B0E5-E2B1-6FC1149E4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52" y="2636912"/>
            <a:ext cx="1322354" cy="13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15508</TotalTime>
  <Words>623</Words>
  <Application>Microsoft Office PowerPoint</Application>
  <PresentationFormat>Ecrã Panorâmico</PresentationFormat>
  <Paragraphs>103</Paragraphs>
  <Slides>8</Slides>
  <Notes>8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BankGothic Lt BT</vt:lpstr>
      <vt:lpstr>Tahoma</vt:lpstr>
      <vt:lpstr>Default Design</vt:lpstr>
      <vt:lpstr>From Physics to Biomedical Engineering A Teaching Experience</vt:lpstr>
      <vt:lpstr>Timeline</vt:lpstr>
      <vt:lpstr>Other Scientific / Academic Activities</vt:lpstr>
      <vt:lpstr>Teaching Experience</vt:lpstr>
      <vt:lpstr>Teaching Experience</vt:lpstr>
      <vt:lpstr>Teaching Experience</vt:lpstr>
      <vt:lpstr>Closing Remarks</vt:lpstr>
      <vt:lpstr>Apresentação do PowerPoint</vt:lpstr>
    </vt:vector>
  </TitlesOfParts>
  <Company>Faculdade de Ciências da Universidade de Lisboa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nmatela</dc:creator>
  <cp:lastModifiedBy>nmatela@fc.ul.pt</cp:lastModifiedBy>
  <cp:revision>300</cp:revision>
  <cp:lastPrinted>2016-06-08T14:08:53Z</cp:lastPrinted>
  <dcterms:created xsi:type="dcterms:W3CDTF">2008-08-14T09:31:04Z</dcterms:created>
  <dcterms:modified xsi:type="dcterms:W3CDTF">2023-09-05T13:50:15Z</dcterms:modified>
</cp:coreProperties>
</file>