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6" r:id="rId2"/>
    <p:sldId id="299" r:id="rId3"/>
    <p:sldId id="300" r:id="rId4"/>
    <p:sldId id="294" r:id="rId5"/>
    <p:sldId id="295" r:id="rId6"/>
  </p:sldIdLst>
  <p:sldSz cx="12192000" cy="6858000"/>
  <p:notesSz cx="68119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4A7"/>
    <a:srgbClr val="C24D52"/>
    <a:srgbClr val="EF8D4B"/>
    <a:srgbClr val="1F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20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3174-5334-1641-82A5-ABDB264A5460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CCF1C-ACDA-D04F-99B0-C5515D616A22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44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40D1-FAEE-BF48-81E1-C5607F695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F2D28-50AF-6441-B5E8-32F0971F4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51C6B-9705-0B44-B701-115891B6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009D-34EA-E649-9FDF-6B87A574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2D679-9257-0744-8CF0-360C5098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0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E07F-694D-9D41-811F-62CB77E4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FCE2-2696-3D4F-A3F3-DC96F930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8F64-D943-0849-B0E4-46761E80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B862C-22B0-9D46-9E3E-79C565B0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7C35-39E1-2E42-9A98-C1BAEE0F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136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B3090-3793-BB42-AB7C-701C87D70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619B5-A21B-2D40-9DBD-D14818FA9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16A3-6C7E-4045-A3FD-4E4B0ED8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0619C-0924-DA4D-9F3C-65314C34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FFAC-10D1-704B-BFD1-B7C85EC2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635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9300" y="6390572"/>
            <a:ext cx="28448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‹nº›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8E86-886E-1B43-BE1B-F2D7C7F2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A53D-11BD-AA43-8EC2-B401FC98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FE1D-AFDD-6644-9903-21AC6FB7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19907-C3D1-964B-8B4A-F7C35B9B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124A3-5E34-0A49-ABAB-876F4F4A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0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25A6-484D-4D43-BC85-0AB349E6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BB7C5-CD3A-4D43-8842-DC53DD49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5FA6-5DCC-6C42-8991-47BC448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4CF7-6A29-FA44-AD70-49E4EE8C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7B20-1645-9A49-A12F-B8F14018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310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8F73-D6D2-6842-8F60-753D4788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E7EC0-F790-3841-B192-FFE536231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87A4F-7128-FD4B-A31A-76747FB73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4F0C2-EB9F-0440-A805-27D74316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68FC9-19F8-5C4C-87BA-FE1A5402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4A01-BAC5-DF47-8442-BC834519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462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4F4B-C569-2A41-847A-DE63A6A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ED60C-C646-5C4A-8B4C-17780FE1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E6E48-954F-414B-B495-821AAFDDD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DE0C3-8154-F44A-AAA5-349994629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E2769-5DB8-DC43-8791-F35D174D4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F0D5B-97D9-0B4C-B21D-4269298D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8F7F7-A42B-8B4C-985B-D8A4330D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D807-D131-F24B-B09D-3B30B5EE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742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0AC1-86F1-7A4A-87C2-93B5C69E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E6FEB-8166-2242-8B59-373281E1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079C2-FBED-CE49-A3F3-FF955746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C2E1-5379-A540-ACC0-A0C7AEDE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29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D01F0-75C1-BF4A-955F-F821123E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7EB96-9583-DF48-81E9-A4FCE1F4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570AE-2111-AD45-B5BC-74FDF8CB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740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2719-E57D-9A4D-9420-1205DF93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04FC-D6C0-FE4C-BE9E-04FE0704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0C339-B1A3-3B4A-8C26-4A5B3EF32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9A406-B5AC-EF47-986C-06C800C1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7E49B-2CC5-D742-8F60-5F07865E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6A929-783A-A241-904E-B57ABC6C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538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9A09-6015-C440-A2D6-1DD899C8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A7BF9-ADFD-4649-9B35-236DE2B18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1875E-8C2B-674A-AA88-5DB200F16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B173D-A461-0749-B65A-C62DEA7F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E041-1033-EE43-BEC4-CBCC5B02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8169D-41AE-004C-BD16-0A8EA4D7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086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53A92-0F5B-A946-A865-0224925F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CC07C-99A1-9D4F-B54D-AF7941AD1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CB54C-1E1D-1A47-902C-FF57CC481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DBE8-CA1D-FD4C-A99F-A501843DBEB2}" type="datetimeFigureOut">
              <a:rPr lang="x-none" smtClean="0"/>
              <a:pPr/>
              <a:t>06/09/2023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3236-3381-D14B-85EC-B1DED5A7F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F72D6-1B87-7B4B-9F2D-24134CFA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6D7F-F160-524A-85E9-667AF1B1F669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90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B648FE-9893-BD4F-8AE5-D8601FBD2A6E}"/>
              </a:ext>
            </a:extLst>
          </p:cNvPr>
          <p:cNvCxnSpPr>
            <a:cxnSpLocks/>
          </p:cNvCxnSpPr>
          <p:nvPr/>
        </p:nvCxnSpPr>
        <p:spPr>
          <a:xfrm>
            <a:off x="717550" y="901700"/>
            <a:ext cx="10614479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F18F2-CFE6-2E4E-A025-0BB0EB052B02}"/>
              </a:ext>
            </a:extLst>
          </p:cNvPr>
          <p:cNvCxnSpPr>
            <a:cxnSpLocks/>
          </p:cNvCxnSpPr>
          <p:nvPr/>
        </p:nvCxnSpPr>
        <p:spPr>
          <a:xfrm>
            <a:off x="192405" y="6318000"/>
            <a:ext cx="10611304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17ABF5-426D-C748-8E58-91AEF6E5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34C760-4165-45FA-8D17-AE8DC428967C}"/>
              </a:ext>
            </a:extLst>
          </p:cNvPr>
          <p:cNvSpPr txBox="1"/>
          <p:nvPr/>
        </p:nvSpPr>
        <p:spPr>
          <a:xfrm>
            <a:off x="3230790" y="378480"/>
            <a:ext cx="82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2C3FB1"/>
              </a:buClr>
            </a:pPr>
            <a:r>
              <a:rPr lang="en-US" sz="2800" dirty="0">
                <a:solidFill>
                  <a:srgbClr val="2C3FB1"/>
                </a:solidFill>
              </a:rPr>
              <a:t>CIÊNCIAS support to research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749" y="206755"/>
            <a:ext cx="1137177" cy="65771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94978" y="1357739"/>
            <a:ext cx="6168740" cy="1840959"/>
            <a:chOff x="319244" y="1117391"/>
            <a:chExt cx="4112493" cy="122730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56FC72-B0E2-44AB-8332-47B864EF468E}"/>
                </a:ext>
              </a:extLst>
            </p:cNvPr>
            <p:cNvGrpSpPr/>
            <p:nvPr/>
          </p:nvGrpSpPr>
          <p:grpSpPr>
            <a:xfrm>
              <a:off x="319244" y="1117391"/>
              <a:ext cx="4112493" cy="1227306"/>
              <a:chOff x="3833873" y="3093603"/>
              <a:chExt cx="4112493" cy="1227306"/>
            </a:xfrm>
          </p:grpSpPr>
          <p:pic>
            <p:nvPicPr>
              <p:cNvPr id="2050" name="Picture 2" descr="Welcome to Faculdade de Ciências da Universidade de Lisboa | Faculdade de  Ciências da Universidade de Lisboa">
                <a:extLst>
                  <a:ext uri="{FF2B5EF4-FFF2-40B4-BE49-F238E27FC236}">
                    <a16:creationId xmlns:a16="http://schemas.microsoft.com/office/drawing/2014/main" id="{4C81DEA9-AA1E-4C78-9595-B0FC6BDF7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6" t="13442" r="7010" b="14112"/>
              <a:stretch/>
            </p:blipFill>
            <p:spPr bwMode="auto">
              <a:xfrm>
                <a:off x="3950552" y="3201493"/>
                <a:ext cx="2333573" cy="1016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B6FDDEB0-653E-49C9-8B79-F7A318276ED3}"/>
                  </a:ext>
                </a:extLst>
              </p:cNvPr>
              <p:cNvSpPr/>
              <p:nvPr/>
            </p:nvSpPr>
            <p:spPr>
              <a:xfrm>
                <a:off x="3833873" y="3093603"/>
                <a:ext cx="4112493" cy="1227306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660BB1-AF67-4F4B-9AC3-DC169E9C84D0}"/>
                </a:ext>
              </a:extLst>
            </p:cNvPr>
            <p:cNvSpPr txBox="1"/>
            <p:nvPr/>
          </p:nvSpPr>
          <p:spPr>
            <a:xfrm>
              <a:off x="3103925" y="1476104"/>
              <a:ext cx="1169399" cy="461665"/>
            </a:xfrm>
            <a:prstGeom prst="rect">
              <a:avLst/>
            </a:prstGeom>
            <a:solidFill>
              <a:srgbClr val="2C3FB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PMO</a:t>
              </a: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4880B776-69B0-4153-B280-CEE1A4B99CD1}"/>
              </a:ext>
            </a:extLst>
          </p:cNvPr>
          <p:cNvGrpSpPr/>
          <p:nvPr/>
        </p:nvGrpSpPr>
        <p:grpSpPr>
          <a:xfrm>
            <a:off x="7227742" y="1231860"/>
            <a:ext cx="3986358" cy="2092715"/>
            <a:chOff x="4770783" y="1747285"/>
            <a:chExt cx="2128912" cy="943117"/>
          </a:xfrm>
        </p:grpSpPr>
        <p:pic>
          <p:nvPicPr>
            <p:cNvPr id="21" name="Picture 2" descr="https://circlesproject.eu/wp-content/uploads/2019/02/fciencias.jpg">
              <a:extLst>
                <a:ext uri="{FF2B5EF4-FFF2-40B4-BE49-F238E27FC236}">
                  <a16:creationId xmlns:a16="http://schemas.microsoft.com/office/drawing/2014/main" id="{DB919D60-D3CD-4E8F-AFA8-97FB004BE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" t="17205" r="7043" b="19441"/>
            <a:stretch/>
          </p:blipFill>
          <p:spPr bwMode="auto">
            <a:xfrm>
              <a:off x="4848358" y="1747285"/>
              <a:ext cx="2051336" cy="91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7">
              <a:extLst>
                <a:ext uri="{FF2B5EF4-FFF2-40B4-BE49-F238E27FC236}">
                  <a16:creationId xmlns:a16="http://schemas.microsoft.com/office/drawing/2014/main" id="{EEBF75F5-287D-4002-8153-D0D59CE93A32}"/>
                </a:ext>
              </a:extLst>
            </p:cNvPr>
            <p:cNvSpPr/>
            <p:nvPr/>
          </p:nvSpPr>
          <p:spPr>
            <a:xfrm>
              <a:off x="4770783" y="1747285"/>
              <a:ext cx="2128912" cy="94311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8"/>
          <p:cNvSpPr txBox="1">
            <a:spLocks/>
          </p:cNvSpPr>
          <p:nvPr/>
        </p:nvSpPr>
        <p:spPr>
          <a:xfrm>
            <a:off x="838472" y="3724607"/>
            <a:ext cx="10029825" cy="24092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/>
              <a:t>CIÊNCIAS can delegate the execution of certain tasks to private law entities, namely the management and promotion of R&amp;D activities.</a:t>
            </a:r>
          </a:p>
          <a:p>
            <a:pPr>
              <a:buNone/>
            </a:pPr>
            <a:r>
              <a:rPr lang="en-US" sz="1800" dirty="0"/>
              <a:t>FCiências.ID, is a Non-Profit Private Association, created to support, potentiate and develop Research and Development activities of its associates </a:t>
            </a:r>
          </a:p>
          <a:p>
            <a:pPr>
              <a:buNone/>
            </a:pPr>
            <a:r>
              <a:rPr lang="en-US" sz="1800" dirty="0"/>
              <a:t>CIÊNCIAS and FCiências.ID jointly manage the CIÊNCIAS research </a:t>
            </a:r>
            <a:r>
              <a:rPr lang="en-US" sz="1800" dirty="0" err="1"/>
              <a:t>centres</a:t>
            </a:r>
            <a:r>
              <a:rPr lang="en-US" sz="1800" dirty="0"/>
              <a:t> and projects, simultaneously enhancing CIÊNCIAS strategic partnerships with market and services companies, therefore creating a more challenging environment for research and innovation. </a:t>
            </a:r>
          </a:p>
        </p:txBody>
      </p:sp>
    </p:spTree>
    <p:extLst>
      <p:ext uri="{BB962C8B-B14F-4D97-AF65-F5344CB8AC3E}">
        <p14:creationId xmlns:p14="http://schemas.microsoft.com/office/powerpoint/2010/main" val="325807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68478" y="1239904"/>
            <a:ext cx="4347459" cy="4893945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FCiências.ID in a nutshell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FCUL + 6 private companies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Utility recognition (1/2022)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R&amp;D projects since 1995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Labour Code, law 57/2017,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Procurement (CCP) (majority of public funding for R&amp;D), Science Law, VAT, IRC, ...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Transparency: annual management and financial reports, activity plans, operational regulations, ...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~250 fellows   +   ~150 researchers   +   ~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employees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Yearly financial 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execution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(2022):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~15 M€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932680" y="950944"/>
            <a:ext cx="6969760" cy="22532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between FCiências.ID and FCUL</a:t>
            </a:r>
            <a:endParaRPr lang="pt-PT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Finantial flows: FCiências.ID </a:t>
            </a: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FCUL (R&amp;D projects’ hosting costs, explicit in the yearly audited reports)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No management interference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Opperational interference: facilities, security and safety, IT infrastructure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Harmonization and opperational support: whenever required, if affordable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2</a:t>
            </a:fld>
            <a:endParaRPr lang="en-US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B648FE-9893-BD4F-8AE5-D8601FBD2A6E}"/>
              </a:ext>
            </a:extLst>
          </p:cNvPr>
          <p:cNvCxnSpPr>
            <a:cxnSpLocks/>
          </p:cNvCxnSpPr>
          <p:nvPr/>
        </p:nvCxnSpPr>
        <p:spPr>
          <a:xfrm>
            <a:off x="717550" y="901700"/>
            <a:ext cx="10614479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F18F2-CFE6-2E4E-A025-0BB0EB052B02}"/>
              </a:ext>
            </a:extLst>
          </p:cNvPr>
          <p:cNvCxnSpPr>
            <a:cxnSpLocks/>
          </p:cNvCxnSpPr>
          <p:nvPr/>
        </p:nvCxnSpPr>
        <p:spPr>
          <a:xfrm>
            <a:off x="720725" y="6318000"/>
            <a:ext cx="10611304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17ABF5-426D-C748-8E58-91AEF6E5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pic>
        <p:nvPicPr>
          <p:cNvPr id="17" name="Picture 2" descr="Z:\LOGO FCiências.id\Logomarca\FCIENCIAS.ID L_horizontal com assinatura pe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965" y="249237"/>
            <a:ext cx="1123950" cy="65246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0C8DFC-3DFD-89A6-1E55-251761BB2D8B}"/>
              </a:ext>
            </a:extLst>
          </p:cNvPr>
          <p:cNvSpPr txBox="1"/>
          <p:nvPr/>
        </p:nvSpPr>
        <p:spPr>
          <a:xfrm>
            <a:off x="4932680" y="3216319"/>
            <a:ext cx="6969759" cy="3048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PT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Modus vivendi</a:t>
            </a:r>
            <a:endParaRPr lang="en-GB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Complete contractual liability to R&amp;D funders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Self-funding through R&amp;D project </a:t>
            </a:r>
            <a:r>
              <a:rPr lang="pt-PT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overheads</a:t>
            </a: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(25%, 12%)</a:t>
            </a: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Organized accounting rules, permanent external </a:t>
            </a:r>
            <a:r>
              <a:rPr lang="pt-PT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audit</a:t>
            </a: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t-PT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Finantial</a:t>
            </a: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solidarity among researchers / R&amp;D </a:t>
            </a:r>
            <a:r>
              <a:rPr lang="pt-PT" sz="1600">
                <a:latin typeface="Calibri" panose="020F0502020204030204" pitchFamily="34" charset="0"/>
                <a:cs typeface="Times New Roman" panose="02020603050405020304" pitchFamily="18" charset="0"/>
              </a:rPr>
              <a:t>units</a:t>
            </a:r>
            <a:endParaRPr lang="pt-P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Culture of continuous improvement and proximity to researchers</a:t>
            </a: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Conservative / preventive action / no litigance</a:t>
            </a:r>
          </a:p>
          <a:p>
            <a:pPr marL="228600" indent="-2286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Does not spend unavailable money and does not create bank debts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934C760-4165-45FA-8D17-AE8DC428967C}"/>
              </a:ext>
            </a:extLst>
          </p:cNvPr>
          <p:cNvSpPr txBox="1"/>
          <p:nvPr/>
        </p:nvSpPr>
        <p:spPr>
          <a:xfrm>
            <a:off x="3230790" y="378480"/>
            <a:ext cx="82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2C3FB1"/>
              </a:buClr>
            </a:pPr>
            <a:r>
              <a:rPr lang="en-US" sz="2800" dirty="0">
                <a:solidFill>
                  <a:srgbClr val="C24D52"/>
                </a:solidFill>
              </a:rPr>
              <a:t>FCiências.ID</a:t>
            </a:r>
          </a:p>
        </p:txBody>
      </p:sp>
    </p:spTree>
    <p:extLst>
      <p:ext uri="{BB962C8B-B14F-4D97-AF65-F5344CB8AC3E}">
        <p14:creationId xmlns:p14="http://schemas.microsoft.com/office/powerpoint/2010/main" val="153433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3</a:t>
            </a:fld>
            <a:endParaRPr lang="en-US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B648FE-9893-BD4F-8AE5-D8601FBD2A6E}"/>
              </a:ext>
            </a:extLst>
          </p:cNvPr>
          <p:cNvCxnSpPr>
            <a:cxnSpLocks/>
          </p:cNvCxnSpPr>
          <p:nvPr/>
        </p:nvCxnSpPr>
        <p:spPr>
          <a:xfrm>
            <a:off x="717550" y="901700"/>
            <a:ext cx="10614479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F18F2-CFE6-2E4E-A025-0BB0EB052B02}"/>
              </a:ext>
            </a:extLst>
          </p:cNvPr>
          <p:cNvCxnSpPr>
            <a:cxnSpLocks/>
          </p:cNvCxnSpPr>
          <p:nvPr/>
        </p:nvCxnSpPr>
        <p:spPr>
          <a:xfrm>
            <a:off x="720725" y="6318000"/>
            <a:ext cx="10611304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17ABF5-426D-C748-8E58-91AEF6E5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pic>
        <p:nvPicPr>
          <p:cNvPr id="17" name="Picture 2" descr="Z:\LOGO FCiências.id\Logomarca\FCIENCIAS.ID L_horizontal com assinatura pe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965" y="249237"/>
            <a:ext cx="1123950" cy="652463"/>
          </a:xfrm>
          <a:prstGeom prst="rect">
            <a:avLst/>
          </a:prstGeom>
          <a:noFill/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A934C760-4165-45FA-8D17-AE8DC428967C}"/>
              </a:ext>
            </a:extLst>
          </p:cNvPr>
          <p:cNvSpPr txBox="1"/>
          <p:nvPr/>
        </p:nvSpPr>
        <p:spPr>
          <a:xfrm>
            <a:off x="3230790" y="378480"/>
            <a:ext cx="82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2C3FB1"/>
              </a:buClr>
            </a:pPr>
            <a:r>
              <a:rPr lang="en-US" sz="2800" dirty="0">
                <a:solidFill>
                  <a:srgbClr val="C24D52"/>
                </a:solidFill>
              </a:rPr>
              <a:t>FCiências.ID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55DBB-8176-512D-B4E0-D8D29F8E5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43" t="8502" r="27063" b="5076"/>
          <a:stretch/>
        </p:blipFill>
        <p:spPr>
          <a:xfrm>
            <a:off x="618990" y="927670"/>
            <a:ext cx="5223600" cy="5291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200CFA-09E6-F8D5-D9BE-6D5604A029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99" t="7216" r="39759" b="5994"/>
          <a:stretch/>
        </p:blipFill>
        <p:spPr>
          <a:xfrm>
            <a:off x="6534035" y="927670"/>
            <a:ext cx="4057765" cy="58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B648FE-9893-BD4F-8AE5-D8601FBD2A6E}"/>
              </a:ext>
            </a:extLst>
          </p:cNvPr>
          <p:cNvCxnSpPr>
            <a:cxnSpLocks/>
          </p:cNvCxnSpPr>
          <p:nvPr/>
        </p:nvCxnSpPr>
        <p:spPr>
          <a:xfrm>
            <a:off x="717550" y="901700"/>
            <a:ext cx="10614479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F18F2-CFE6-2E4E-A025-0BB0EB052B02}"/>
              </a:ext>
            </a:extLst>
          </p:cNvPr>
          <p:cNvCxnSpPr>
            <a:cxnSpLocks/>
          </p:cNvCxnSpPr>
          <p:nvPr/>
        </p:nvCxnSpPr>
        <p:spPr>
          <a:xfrm>
            <a:off x="720725" y="6318000"/>
            <a:ext cx="10611304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17ABF5-426D-C748-8E58-91AEF6E5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pic>
        <p:nvPicPr>
          <p:cNvPr id="17" name="Picture 2" descr="Z:\LOGO FCiências.id\Logomarca\FCIENCIAS.ID L_horizontal com assinatura pe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965" y="249237"/>
            <a:ext cx="1123950" cy="652463"/>
          </a:xfrm>
          <a:prstGeom prst="rect">
            <a:avLst/>
          </a:prstGeom>
          <a:noFill/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A934C760-4165-45FA-8D17-AE8DC428967C}"/>
              </a:ext>
            </a:extLst>
          </p:cNvPr>
          <p:cNvSpPr txBox="1"/>
          <p:nvPr/>
        </p:nvSpPr>
        <p:spPr>
          <a:xfrm>
            <a:off x="3230790" y="378480"/>
            <a:ext cx="82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2C3FB1"/>
              </a:buClr>
            </a:pPr>
            <a:r>
              <a:rPr lang="en-US" sz="2800" dirty="0">
                <a:solidFill>
                  <a:srgbClr val="C24D52"/>
                </a:solidFill>
              </a:rPr>
              <a:t>FCiências.ID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96C89-B50D-6DFE-6E6E-C4FBA665D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6" y="940049"/>
            <a:ext cx="7934565" cy="5781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4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5</a:t>
            </a:fld>
            <a:endParaRPr lang="en-US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B648FE-9893-BD4F-8AE5-D8601FBD2A6E}"/>
              </a:ext>
            </a:extLst>
          </p:cNvPr>
          <p:cNvCxnSpPr>
            <a:cxnSpLocks/>
          </p:cNvCxnSpPr>
          <p:nvPr/>
        </p:nvCxnSpPr>
        <p:spPr>
          <a:xfrm>
            <a:off x="717550" y="901700"/>
            <a:ext cx="10614479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F18F2-CFE6-2E4E-A025-0BB0EB052B02}"/>
              </a:ext>
            </a:extLst>
          </p:cNvPr>
          <p:cNvCxnSpPr>
            <a:cxnSpLocks/>
          </p:cNvCxnSpPr>
          <p:nvPr/>
        </p:nvCxnSpPr>
        <p:spPr>
          <a:xfrm>
            <a:off x="720725" y="6318000"/>
            <a:ext cx="10611304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17ABF5-426D-C748-8E58-91AEF6E5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pic>
        <p:nvPicPr>
          <p:cNvPr id="17" name="Picture 2" descr="Z:\LOGO FCiências.id\Logomarca\FCIENCIAS.ID L_horizontal com assinatura pe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965" y="249237"/>
            <a:ext cx="1123950" cy="652463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34C760-4165-45FA-8D17-AE8DC428967C}"/>
              </a:ext>
            </a:extLst>
          </p:cNvPr>
          <p:cNvSpPr txBox="1"/>
          <p:nvPr/>
        </p:nvSpPr>
        <p:spPr>
          <a:xfrm>
            <a:off x="3230790" y="378480"/>
            <a:ext cx="82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2C3FB1"/>
              </a:buClr>
            </a:pPr>
            <a:r>
              <a:rPr lang="en-US" sz="2800" dirty="0">
                <a:solidFill>
                  <a:srgbClr val="C24D52"/>
                </a:solidFill>
              </a:rPr>
              <a:t>FCiências.ID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2E2A1-DE50-71B7-3E1E-5BFFD373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93" t="7873" r="30707" b="8434"/>
          <a:stretch/>
        </p:blipFill>
        <p:spPr>
          <a:xfrm>
            <a:off x="645160" y="981834"/>
            <a:ext cx="5120640" cy="5739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A0267-FB65-3768-C5CB-8112846089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86" t="7185" r="27250" b="5518"/>
          <a:stretch/>
        </p:blipFill>
        <p:spPr>
          <a:xfrm>
            <a:off x="6052456" y="981834"/>
            <a:ext cx="5619111" cy="56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326</Words>
  <Application>Microsoft Office PowerPoint</Application>
  <PresentationFormat>Ecrã Panorâmico</PresentationFormat>
  <Paragraphs>40</Paragraphs>
  <Slides>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Dinis de Almeida</dc:creator>
  <cp:lastModifiedBy>Sílvia Alexandra Gonçalves Correia Gomes</cp:lastModifiedBy>
  <cp:revision>76</cp:revision>
  <cp:lastPrinted>2020-09-07T13:27:22Z</cp:lastPrinted>
  <dcterms:created xsi:type="dcterms:W3CDTF">2020-09-02T11:28:22Z</dcterms:created>
  <dcterms:modified xsi:type="dcterms:W3CDTF">2023-09-06T08:41:09Z</dcterms:modified>
</cp:coreProperties>
</file>