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62" r:id="rId3"/>
    <p:sldMasterId id="2147483674" r:id="rId4"/>
    <p:sldMasterId id="2147483686" r:id="rId5"/>
    <p:sldMasterId id="2147483698" r:id="rId6"/>
    <p:sldMasterId id="2147483710" r:id="rId7"/>
    <p:sldMasterId id="2147483722" r:id="rId8"/>
  </p:sldMasterIdLst>
  <p:notesMasterIdLst>
    <p:notesMasterId r:id="rId33"/>
  </p:notesMasterIdLst>
  <p:handoutMasterIdLst>
    <p:handoutMasterId r:id="rId34"/>
  </p:handoutMasterIdLst>
  <p:sldIdLst>
    <p:sldId id="256" r:id="rId9"/>
    <p:sldId id="257" r:id="rId10"/>
    <p:sldId id="272" r:id="rId11"/>
    <p:sldId id="294" r:id="rId12"/>
    <p:sldId id="295" r:id="rId13"/>
    <p:sldId id="296" r:id="rId14"/>
    <p:sldId id="278" r:id="rId15"/>
    <p:sldId id="304" r:id="rId16"/>
    <p:sldId id="291" r:id="rId17"/>
    <p:sldId id="275" r:id="rId18"/>
    <p:sldId id="305" r:id="rId19"/>
    <p:sldId id="290" r:id="rId20"/>
    <p:sldId id="292" r:id="rId21"/>
    <p:sldId id="281" r:id="rId22"/>
    <p:sldId id="297" r:id="rId23"/>
    <p:sldId id="293" r:id="rId24"/>
    <p:sldId id="300" r:id="rId25"/>
    <p:sldId id="299" r:id="rId26"/>
    <p:sldId id="301" r:id="rId27"/>
    <p:sldId id="307" r:id="rId28"/>
    <p:sldId id="303" r:id="rId29"/>
    <p:sldId id="283" r:id="rId30"/>
    <p:sldId id="266" r:id="rId31"/>
    <p:sldId id="26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A4A3A4"/>
          </p15:clr>
        </p15:guide>
        <p15:guide id="2" orient="horz" pos="4091">
          <p15:clr>
            <a:srgbClr val="A4A3A4"/>
          </p15:clr>
        </p15:guide>
        <p15:guide id="3" orient="horz" pos="2134">
          <p15:clr>
            <a:srgbClr val="A4A3A4"/>
          </p15:clr>
        </p15:guide>
        <p15:guide id="4" orient="horz" pos="794">
          <p15:clr>
            <a:srgbClr val="A4A3A4"/>
          </p15:clr>
        </p15:guide>
        <p15:guide id="5" orient="horz" pos="1471">
          <p15:clr>
            <a:srgbClr val="A4A3A4"/>
          </p15:clr>
        </p15:guide>
        <p15:guide id="6" orient="horz" pos="226">
          <p15:clr>
            <a:srgbClr val="A4A3A4"/>
          </p15:clr>
        </p15:guide>
        <p15:guide id="7" pos="1992">
          <p15:clr>
            <a:srgbClr val="A4A3A4"/>
          </p15:clr>
        </p15:guide>
        <p15:guide id="8" pos="5298">
          <p15:clr>
            <a:srgbClr val="A4A3A4"/>
          </p15:clr>
        </p15:guide>
        <p15:guide id="9" pos="3759">
          <p15:clr>
            <a:srgbClr val="A4A3A4"/>
          </p15:clr>
        </p15:guide>
        <p15:guide id="10" pos="4479">
          <p15:clr>
            <a:srgbClr val="A4A3A4"/>
          </p15:clr>
        </p15:guide>
        <p15:guide id="11" pos="3651">
          <p15:clr>
            <a:srgbClr val="A4A3A4"/>
          </p15:clr>
        </p15:guide>
        <p15:guide id="12" pos="2881">
          <p15:clr>
            <a:srgbClr val="A4A3A4"/>
          </p15:clr>
        </p15:guide>
        <p15:guide id="13" pos="2108">
          <p15:clr>
            <a:srgbClr val="A4A3A4"/>
          </p15:clr>
        </p15:guide>
        <p15:guide id="14" pos="1279">
          <p15:clr>
            <a:srgbClr val="A4A3A4"/>
          </p15:clr>
        </p15:guide>
        <p15:guide id="15" pos="4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2C3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6" autoAdjust="0"/>
    <p:restoredTop sz="94656" autoAdjust="0"/>
  </p:normalViewPr>
  <p:slideViewPr>
    <p:cSldViewPr snapToGrid="0" snapToObjects="1" showGuides="1">
      <p:cViewPr varScale="1">
        <p:scale>
          <a:sx n="72" d="100"/>
          <a:sy n="72" d="100"/>
        </p:scale>
        <p:origin x="1068" y="60"/>
      </p:cViewPr>
      <p:guideLst>
        <p:guide orient="horz" pos="568"/>
        <p:guide orient="horz" pos="4091"/>
        <p:guide orient="horz" pos="2134"/>
        <p:guide orient="horz" pos="794"/>
        <p:guide orient="horz" pos="1471"/>
        <p:guide orient="horz" pos="226"/>
        <p:guide pos="1992"/>
        <p:guide pos="5298"/>
        <p:guide pos="3759"/>
        <p:guide pos="4479"/>
        <p:guide pos="3651"/>
        <p:guide pos="2881"/>
        <p:guide pos="2108"/>
        <p:guide pos="1279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39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ED288-6169-41A9-9080-BBB6EA8B3AB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932F07E-F3E0-4422-8158-8BCC2075B920}">
      <dgm:prSet phldrT="[Texto]" custT="1"/>
      <dgm:spPr/>
      <dgm:t>
        <a:bodyPr/>
        <a:lstStyle/>
        <a:p>
          <a:r>
            <a:rPr lang="pt-PT" sz="1600" b="1" dirty="0">
              <a:latin typeface="Calibri" panose="020F0502020204030204" pitchFamily="34" charset="0"/>
              <a:cs typeface="Calibri" panose="020F0502020204030204" pitchFamily="34" charset="0"/>
            </a:rPr>
            <a:t>1. Identificar o risco</a:t>
          </a:r>
        </a:p>
        <a:p>
          <a:r>
            <a:rPr lang="pt-PT" sz="1600" dirty="0">
              <a:latin typeface="Calibri" panose="020F0502020204030204" pitchFamily="34" charset="0"/>
              <a:cs typeface="Calibri" panose="020F0502020204030204" pitchFamily="34" charset="0"/>
            </a:rPr>
            <a:t>Definir os riscos decorrentes das atividades mais significativas da Instituição.</a:t>
          </a:r>
        </a:p>
      </dgm:t>
    </dgm:pt>
    <dgm:pt modelId="{8840251D-89FB-490F-B9ED-95CFF73694A0}" type="parTrans" cxnId="{C21E251C-3773-4B18-B23D-E819608DE75D}">
      <dgm:prSet/>
      <dgm:spPr/>
      <dgm:t>
        <a:bodyPr/>
        <a:lstStyle/>
        <a:p>
          <a:endParaRPr lang="pt-PT" sz="1050"/>
        </a:p>
      </dgm:t>
    </dgm:pt>
    <dgm:pt modelId="{E5863A66-A5EB-42AF-A8BA-3BB4A3B1DD46}" type="sibTrans" cxnId="{C21E251C-3773-4B18-B23D-E819608DE75D}">
      <dgm:prSet/>
      <dgm:spPr/>
      <dgm:t>
        <a:bodyPr/>
        <a:lstStyle/>
        <a:p>
          <a:endParaRPr lang="pt-PT" sz="1050"/>
        </a:p>
      </dgm:t>
    </dgm:pt>
    <dgm:pt modelId="{A64F6F84-CCEA-4B43-8290-3592641F8CC1}">
      <dgm:prSet phldrT="[Texto]" custT="1"/>
      <dgm:spPr/>
      <dgm:t>
        <a:bodyPr/>
        <a:lstStyle/>
        <a:p>
          <a:r>
            <a:rPr lang="pt-PT" sz="1600" b="1" dirty="0">
              <a:latin typeface="Calibri" panose="020F0502020204030204" pitchFamily="34" charset="0"/>
              <a:cs typeface="Calibri" panose="020F0502020204030204" pitchFamily="34" charset="0"/>
            </a:rPr>
            <a:t>2. Classificar o risco</a:t>
          </a:r>
        </a:p>
        <a:p>
          <a:r>
            <a:rPr lang="pt-PT" sz="1600" dirty="0">
              <a:latin typeface="Calibri" panose="020F0502020204030204" pitchFamily="34" charset="0"/>
              <a:cs typeface="Calibri" panose="020F0502020204030204" pitchFamily="34" charset="0"/>
            </a:rPr>
            <a:t>Qualificar e quantificar o risco em função impacto e da probabilidade de ocorrência da situação de risco identificada.</a:t>
          </a:r>
        </a:p>
      </dgm:t>
    </dgm:pt>
    <dgm:pt modelId="{597D655A-A92E-4C95-9B68-BEDCC79A84A7}" type="parTrans" cxnId="{D56C75AA-1BFE-4F7E-8BF1-E4D66254B469}">
      <dgm:prSet/>
      <dgm:spPr/>
      <dgm:t>
        <a:bodyPr/>
        <a:lstStyle/>
        <a:p>
          <a:endParaRPr lang="pt-PT" sz="1050"/>
        </a:p>
      </dgm:t>
    </dgm:pt>
    <dgm:pt modelId="{4D50ED3F-DE4B-4A4F-9018-73AED40594E1}" type="sibTrans" cxnId="{D56C75AA-1BFE-4F7E-8BF1-E4D66254B469}">
      <dgm:prSet/>
      <dgm:spPr/>
      <dgm:t>
        <a:bodyPr/>
        <a:lstStyle/>
        <a:p>
          <a:endParaRPr lang="pt-PT" sz="1050"/>
        </a:p>
      </dgm:t>
    </dgm:pt>
    <dgm:pt modelId="{C5B6143B-DCAA-4D55-86E6-5048C9778702}">
      <dgm:prSet phldrT="[Texto]" custT="1"/>
      <dgm:spPr/>
      <dgm:t>
        <a:bodyPr/>
        <a:lstStyle/>
        <a:p>
          <a:r>
            <a:rPr lang="pt-PT" sz="1600" b="1" dirty="0">
              <a:latin typeface="Calibri" panose="020F0502020204030204" pitchFamily="34" charset="0"/>
              <a:cs typeface="Calibri" panose="020F0502020204030204" pitchFamily="34" charset="0"/>
            </a:rPr>
            <a:t>3. Valorar o risco </a:t>
          </a:r>
        </a:p>
        <a:p>
          <a:r>
            <a:rPr lang="pt-PT" sz="1600" dirty="0">
              <a:latin typeface="Calibri" panose="020F0502020204030204" pitchFamily="34" charset="0"/>
              <a:cs typeface="Calibri" panose="020F0502020204030204" pitchFamily="34" charset="0"/>
            </a:rPr>
            <a:t>Priorizar e verificar a necessidade de implementação de medidas de controlo adicionais</a:t>
          </a:r>
        </a:p>
      </dgm:t>
    </dgm:pt>
    <dgm:pt modelId="{6D7F022A-CBEB-4786-9697-C72EBE1F4419}" type="parTrans" cxnId="{49AAEC38-53C6-4ADF-AA2A-3054E231222E}">
      <dgm:prSet/>
      <dgm:spPr/>
      <dgm:t>
        <a:bodyPr/>
        <a:lstStyle/>
        <a:p>
          <a:endParaRPr lang="pt-PT" sz="1050"/>
        </a:p>
      </dgm:t>
    </dgm:pt>
    <dgm:pt modelId="{57519C34-916C-41D9-B8BA-979BA04FC15E}" type="sibTrans" cxnId="{49AAEC38-53C6-4ADF-AA2A-3054E231222E}">
      <dgm:prSet/>
      <dgm:spPr/>
      <dgm:t>
        <a:bodyPr/>
        <a:lstStyle/>
        <a:p>
          <a:endParaRPr lang="pt-PT" sz="1050"/>
        </a:p>
      </dgm:t>
    </dgm:pt>
    <dgm:pt modelId="{29CDC534-4C0C-41EE-A397-FB84BAB2113D}">
      <dgm:prSet phldrT="[Texto]" custT="1"/>
      <dgm:spPr/>
      <dgm:t>
        <a:bodyPr/>
        <a:lstStyle/>
        <a:p>
          <a:r>
            <a:rPr lang="pt-PT" sz="1600" b="1" dirty="0">
              <a:latin typeface="Calibri" panose="020F0502020204030204" pitchFamily="34" charset="0"/>
              <a:cs typeface="Calibri" panose="020F0502020204030204" pitchFamily="34" charset="0"/>
            </a:rPr>
            <a:t>4. Controlar o risco</a:t>
          </a:r>
        </a:p>
        <a:p>
          <a:r>
            <a:rPr lang="pt-PT" sz="1600" dirty="0">
              <a:latin typeface="Calibri" panose="020F0502020204030204" pitchFamily="34" charset="0"/>
              <a:cs typeface="Calibri" panose="020F0502020204030204" pitchFamily="34" charset="0"/>
            </a:rPr>
            <a:t>Por em prática medidas de controlo avaliar se as mesmas funcionam e se são as adequadas.</a:t>
          </a:r>
        </a:p>
      </dgm:t>
    </dgm:pt>
    <dgm:pt modelId="{72E6A316-2FBC-4BB8-A20D-68DF363AF1B7}" type="parTrans" cxnId="{FBF5D21C-17AB-4FEE-B570-F797B9ACB97A}">
      <dgm:prSet/>
      <dgm:spPr/>
      <dgm:t>
        <a:bodyPr/>
        <a:lstStyle/>
        <a:p>
          <a:endParaRPr lang="pt-PT" sz="1050"/>
        </a:p>
      </dgm:t>
    </dgm:pt>
    <dgm:pt modelId="{53581701-2901-4E3F-88FF-E8902AF5F2BD}" type="sibTrans" cxnId="{FBF5D21C-17AB-4FEE-B570-F797B9ACB97A}">
      <dgm:prSet/>
      <dgm:spPr/>
      <dgm:t>
        <a:bodyPr/>
        <a:lstStyle/>
        <a:p>
          <a:endParaRPr lang="pt-PT" sz="1050"/>
        </a:p>
      </dgm:t>
    </dgm:pt>
    <dgm:pt modelId="{902FC94B-BD3A-4E88-82CC-E86492DBD9D1}" type="pres">
      <dgm:prSet presAssocID="{EAEED288-6169-41A9-9080-BBB6EA8B3ABC}" presName="rootnode" presStyleCnt="0">
        <dgm:presLayoutVars>
          <dgm:chMax/>
          <dgm:chPref/>
          <dgm:dir/>
          <dgm:animLvl val="lvl"/>
        </dgm:presLayoutVars>
      </dgm:prSet>
      <dgm:spPr/>
    </dgm:pt>
    <dgm:pt modelId="{4CF9A3EE-5845-4C4B-8B54-6C1375022EEB}" type="pres">
      <dgm:prSet presAssocID="{5932F07E-F3E0-4422-8158-8BCC2075B920}" presName="composite" presStyleCnt="0"/>
      <dgm:spPr/>
    </dgm:pt>
    <dgm:pt modelId="{C45D4588-8D77-4F11-B622-2BF53787CD4C}" type="pres">
      <dgm:prSet presAssocID="{5932F07E-F3E0-4422-8158-8BCC2075B920}" presName="LShape" presStyleLbl="alignNode1" presStyleIdx="0" presStyleCnt="7" custLinFactNeighborX="-308" custLinFactNeighborY="-652"/>
      <dgm:spPr>
        <a:solidFill>
          <a:schemeClr val="accent1">
            <a:lumMod val="60000"/>
            <a:lumOff val="40000"/>
          </a:schemeClr>
        </a:solidFill>
      </dgm:spPr>
    </dgm:pt>
    <dgm:pt modelId="{8D20445D-37DE-49F8-A541-B5A80D79C85B}" type="pres">
      <dgm:prSet presAssocID="{5932F07E-F3E0-4422-8158-8BCC2075B920}" presName="ParentText" presStyleLbl="revTx" presStyleIdx="0" presStyleCnt="4" custScaleX="83800" custLinFactNeighborX="-4164" custLinFactNeighborY="-2320">
        <dgm:presLayoutVars>
          <dgm:chMax val="0"/>
          <dgm:chPref val="0"/>
          <dgm:bulletEnabled val="1"/>
        </dgm:presLayoutVars>
      </dgm:prSet>
      <dgm:spPr/>
    </dgm:pt>
    <dgm:pt modelId="{3325E64C-E086-48BD-81A4-59DE3F75EE86}" type="pres">
      <dgm:prSet presAssocID="{5932F07E-F3E0-4422-8158-8BCC2075B920}" presName="Triangle" presStyleLbl="alignNode1" presStyleIdx="1" presStyleCnt="7"/>
      <dgm:spPr>
        <a:solidFill>
          <a:schemeClr val="accent1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8032CF86-7187-4364-B0BE-4D016CB9EA1D}" type="pres">
      <dgm:prSet presAssocID="{E5863A66-A5EB-42AF-A8BA-3BB4A3B1DD46}" presName="sibTrans" presStyleCnt="0"/>
      <dgm:spPr/>
    </dgm:pt>
    <dgm:pt modelId="{AC4C72D4-6426-4D05-8EFD-C25121251623}" type="pres">
      <dgm:prSet presAssocID="{E5863A66-A5EB-42AF-A8BA-3BB4A3B1DD46}" presName="space" presStyleCnt="0"/>
      <dgm:spPr/>
    </dgm:pt>
    <dgm:pt modelId="{F9AFCCC9-AA25-421B-BE96-836F81E92FA9}" type="pres">
      <dgm:prSet presAssocID="{A64F6F84-CCEA-4B43-8290-3592641F8CC1}" presName="composite" presStyleCnt="0"/>
      <dgm:spPr/>
    </dgm:pt>
    <dgm:pt modelId="{28387380-2019-4D8A-9411-57EC0EEEFC40}" type="pres">
      <dgm:prSet presAssocID="{A64F6F84-CCEA-4B43-8290-3592641F8CC1}" presName="LShape" presStyleLbl="alignNode1" presStyleIdx="2" presStyleCnt="7" custScaleX="112903" custScaleY="93326" custLinFactNeighborX="-6237" custLinFactNeighborY="-6300"/>
      <dgm:spPr>
        <a:solidFill>
          <a:schemeClr val="accent1">
            <a:lumMod val="60000"/>
            <a:lumOff val="40000"/>
          </a:schemeClr>
        </a:solidFill>
      </dgm:spPr>
    </dgm:pt>
    <dgm:pt modelId="{06543206-EC27-46B9-8FD6-7330F45CF9F5}" type="pres">
      <dgm:prSet presAssocID="{A64F6F84-CCEA-4B43-8290-3592641F8CC1}" presName="ParentText" presStyleLbl="revTx" presStyleIdx="1" presStyleCnt="4" custScaleX="123312" custLinFactNeighborX="-3805" custLinFactNeighborY="-2476">
        <dgm:presLayoutVars>
          <dgm:chMax val="0"/>
          <dgm:chPref val="0"/>
          <dgm:bulletEnabled val="1"/>
        </dgm:presLayoutVars>
      </dgm:prSet>
      <dgm:spPr/>
    </dgm:pt>
    <dgm:pt modelId="{05FDF9D9-7743-4541-91CF-163544A62603}" type="pres">
      <dgm:prSet presAssocID="{A64F6F84-CCEA-4B43-8290-3592641F8CC1}" presName="Triangle" presStyleLbl="alignNode1" presStyleIdx="3" presStyleCnt="7" custLinFactNeighborX="-1279" custLinFactNeighborY="-16361"/>
      <dgm:spPr>
        <a:solidFill>
          <a:schemeClr val="accent1">
            <a:lumMod val="60000"/>
            <a:lumOff val="40000"/>
          </a:schemeClr>
        </a:solidFill>
      </dgm:spPr>
    </dgm:pt>
    <dgm:pt modelId="{12824CD7-712C-4AA0-8890-2E0BDBE2E851}" type="pres">
      <dgm:prSet presAssocID="{4D50ED3F-DE4B-4A4F-9018-73AED40594E1}" presName="sibTrans" presStyleCnt="0"/>
      <dgm:spPr/>
    </dgm:pt>
    <dgm:pt modelId="{BA4954FF-1424-4A0B-9D57-D69C65E65AD3}" type="pres">
      <dgm:prSet presAssocID="{4D50ED3F-DE4B-4A4F-9018-73AED40594E1}" presName="space" presStyleCnt="0"/>
      <dgm:spPr/>
    </dgm:pt>
    <dgm:pt modelId="{7BE551D1-4229-4443-85DC-FBB3B2DCB225}" type="pres">
      <dgm:prSet presAssocID="{C5B6143B-DCAA-4D55-86E6-5048C9778702}" presName="composite" presStyleCnt="0"/>
      <dgm:spPr/>
    </dgm:pt>
    <dgm:pt modelId="{5E4F33E9-5BFD-4C46-A104-A2BAD6231241}" type="pres">
      <dgm:prSet presAssocID="{C5B6143B-DCAA-4D55-86E6-5048C9778702}" presName="LShape" presStyleLbl="alignNode1" presStyleIdx="4" presStyleCnt="7" custLinFactNeighborX="1782" custLinFactNeighborY="-3899"/>
      <dgm:spPr>
        <a:solidFill>
          <a:schemeClr val="accent1">
            <a:lumMod val="60000"/>
            <a:lumOff val="40000"/>
          </a:schemeClr>
        </a:solidFill>
      </dgm:spPr>
    </dgm:pt>
    <dgm:pt modelId="{D446A389-CCE4-4563-90B3-7D9BE61E3DF3}" type="pres">
      <dgm:prSet presAssocID="{C5B6143B-DCAA-4D55-86E6-5048C9778702}" presName="ParentText" presStyleLbl="revTx" presStyleIdx="2" presStyleCnt="4" custLinFactNeighborX="2262" custLinFactNeighborY="-2377">
        <dgm:presLayoutVars>
          <dgm:chMax val="0"/>
          <dgm:chPref val="0"/>
          <dgm:bulletEnabled val="1"/>
        </dgm:presLayoutVars>
      </dgm:prSet>
      <dgm:spPr/>
    </dgm:pt>
    <dgm:pt modelId="{4F1E7FE8-5688-402B-8D59-096D73A8C9EE}" type="pres">
      <dgm:prSet presAssocID="{C5B6143B-DCAA-4D55-86E6-5048C9778702}" presName="Triangle" presStyleLbl="alignNode1" presStyleIdx="5" presStyleCnt="7" custLinFactNeighborX="13851" custLinFactNeighborY="-7646"/>
      <dgm:spPr>
        <a:solidFill>
          <a:schemeClr val="accent1">
            <a:lumMod val="60000"/>
            <a:lumOff val="40000"/>
          </a:schemeClr>
        </a:solidFill>
      </dgm:spPr>
    </dgm:pt>
    <dgm:pt modelId="{137DB5A3-B969-4CB2-B3EA-50FB4A4DC576}" type="pres">
      <dgm:prSet presAssocID="{57519C34-916C-41D9-B8BA-979BA04FC15E}" presName="sibTrans" presStyleCnt="0"/>
      <dgm:spPr/>
    </dgm:pt>
    <dgm:pt modelId="{BA238E2F-9E75-4AF6-AD6C-F1D53F7EC6F0}" type="pres">
      <dgm:prSet presAssocID="{57519C34-916C-41D9-B8BA-979BA04FC15E}" presName="space" presStyleCnt="0"/>
      <dgm:spPr/>
    </dgm:pt>
    <dgm:pt modelId="{61CDB339-2008-4C60-94E4-73F77D3A4C23}" type="pres">
      <dgm:prSet presAssocID="{29CDC534-4C0C-41EE-A397-FB84BAB2113D}" presName="composite" presStyleCnt="0"/>
      <dgm:spPr/>
    </dgm:pt>
    <dgm:pt modelId="{C35DE559-C999-41B0-986B-A5EB9A5D74E5}" type="pres">
      <dgm:prSet presAssocID="{29CDC534-4C0C-41EE-A397-FB84BAB2113D}" presName="LShape" presStyleLbl="alignNode1" presStyleIdx="6" presStyleCnt="7" custScaleX="91338" custScaleY="103537" custLinFactNeighborX="-2554" custLinFactNeighborY="2128"/>
      <dgm:spPr>
        <a:solidFill>
          <a:schemeClr val="accent1">
            <a:lumMod val="60000"/>
            <a:lumOff val="40000"/>
          </a:schemeClr>
        </a:solidFill>
      </dgm:spPr>
    </dgm:pt>
    <dgm:pt modelId="{ECBF7CEC-9494-45DF-BB23-83215EEEC938}" type="pres">
      <dgm:prSet presAssocID="{29CDC534-4C0C-41EE-A397-FB84BAB2113D}" presName="ParentText" presStyleLbl="revTx" presStyleIdx="3" presStyleCnt="4" custScaleX="98815" custScaleY="101827" custLinFactNeighborX="8546" custLinFactNeighborY="-1306">
        <dgm:presLayoutVars>
          <dgm:chMax val="0"/>
          <dgm:chPref val="0"/>
          <dgm:bulletEnabled val="1"/>
        </dgm:presLayoutVars>
      </dgm:prSet>
      <dgm:spPr/>
    </dgm:pt>
  </dgm:ptLst>
  <dgm:cxnLst>
    <dgm:cxn modelId="{C21E251C-3773-4B18-B23D-E819608DE75D}" srcId="{EAEED288-6169-41A9-9080-BBB6EA8B3ABC}" destId="{5932F07E-F3E0-4422-8158-8BCC2075B920}" srcOrd="0" destOrd="0" parTransId="{8840251D-89FB-490F-B9ED-95CFF73694A0}" sibTransId="{E5863A66-A5EB-42AF-A8BA-3BB4A3B1DD46}"/>
    <dgm:cxn modelId="{FBF5D21C-17AB-4FEE-B570-F797B9ACB97A}" srcId="{EAEED288-6169-41A9-9080-BBB6EA8B3ABC}" destId="{29CDC534-4C0C-41EE-A397-FB84BAB2113D}" srcOrd="3" destOrd="0" parTransId="{72E6A316-2FBC-4BB8-A20D-68DF363AF1B7}" sibTransId="{53581701-2901-4E3F-88FF-E8902AF5F2BD}"/>
    <dgm:cxn modelId="{49AAEC38-53C6-4ADF-AA2A-3054E231222E}" srcId="{EAEED288-6169-41A9-9080-BBB6EA8B3ABC}" destId="{C5B6143B-DCAA-4D55-86E6-5048C9778702}" srcOrd="2" destOrd="0" parTransId="{6D7F022A-CBEB-4786-9697-C72EBE1F4419}" sibTransId="{57519C34-916C-41D9-B8BA-979BA04FC15E}"/>
    <dgm:cxn modelId="{EA0E9644-934A-4C58-9FE4-087E939A09BB}" type="presOf" srcId="{5932F07E-F3E0-4422-8158-8BCC2075B920}" destId="{8D20445D-37DE-49F8-A541-B5A80D79C85B}" srcOrd="0" destOrd="0" presId="urn:microsoft.com/office/officeart/2009/3/layout/StepUpProcess"/>
    <dgm:cxn modelId="{235F5785-70AB-4A6C-874A-EDD71BDE12B4}" type="presOf" srcId="{29CDC534-4C0C-41EE-A397-FB84BAB2113D}" destId="{ECBF7CEC-9494-45DF-BB23-83215EEEC938}" srcOrd="0" destOrd="0" presId="urn:microsoft.com/office/officeart/2009/3/layout/StepUpProcess"/>
    <dgm:cxn modelId="{D56C75AA-1BFE-4F7E-8BF1-E4D66254B469}" srcId="{EAEED288-6169-41A9-9080-BBB6EA8B3ABC}" destId="{A64F6F84-CCEA-4B43-8290-3592641F8CC1}" srcOrd="1" destOrd="0" parTransId="{597D655A-A92E-4C95-9B68-BEDCC79A84A7}" sibTransId="{4D50ED3F-DE4B-4A4F-9018-73AED40594E1}"/>
    <dgm:cxn modelId="{36EAA3AA-B04C-4268-ABAB-EAD96AB37051}" type="presOf" srcId="{A64F6F84-CCEA-4B43-8290-3592641F8CC1}" destId="{06543206-EC27-46B9-8FD6-7330F45CF9F5}" srcOrd="0" destOrd="0" presId="urn:microsoft.com/office/officeart/2009/3/layout/StepUpProcess"/>
    <dgm:cxn modelId="{D0BCBAB2-79D6-40EF-BB2C-CB467D46D9F0}" type="presOf" srcId="{EAEED288-6169-41A9-9080-BBB6EA8B3ABC}" destId="{902FC94B-BD3A-4E88-82CC-E86492DBD9D1}" srcOrd="0" destOrd="0" presId="urn:microsoft.com/office/officeart/2009/3/layout/StepUpProcess"/>
    <dgm:cxn modelId="{97E3E9D3-EE51-4A49-AD36-A898B72CC7D1}" type="presOf" srcId="{C5B6143B-DCAA-4D55-86E6-5048C9778702}" destId="{D446A389-CCE4-4563-90B3-7D9BE61E3DF3}" srcOrd="0" destOrd="0" presId="urn:microsoft.com/office/officeart/2009/3/layout/StepUpProcess"/>
    <dgm:cxn modelId="{32269222-1CD8-413E-B7CB-460CA723234E}" type="presParOf" srcId="{902FC94B-BD3A-4E88-82CC-E86492DBD9D1}" destId="{4CF9A3EE-5845-4C4B-8B54-6C1375022EEB}" srcOrd="0" destOrd="0" presId="urn:microsoft.com/office/officeart/2009/3/layout/StepUpProcess"/>
    <dgm:cxn modelId="{2B776A85-15B0-4F0C-8A7A-79C678981796}" type="presParOf" srcId="{4CF9A3EE-5845-4C4B-8B54-6C1375022EEB}" destId="{C45D4588-8D77-4F11-B622-2BF53787CD4C}" srcOrd="0" destOrd="0" presId="urn:microsoft.com/office/officeart/2009/3/layout/StepUpProcess"/>
    <dgm:cxn modelId="{3D4488C1-EEF3-44E9-AEFC-815E0517B23C}" type="presParOf" srcId="{4CF9A3EE-5845-4C4B-8B54-6C1375022EEB}" destId="{8D20445D-37DE-49F8-A541-B5A80D79C85B}" srcOrd="1" destOrd="0" presId="urn:microsoft.com/office/officeart/2009/3/layout/StepUpProcess"/>
    <dgm:cxn modelId="{F3D6D74B-F4D6-4D09-99BA-2B2A73386D6A}" type="presParOf" srcId="{4CF9A3EE-5845-4C4B-8B54-6C1375022EEB}" destId="{3325E64C-E086-48BD-81A4-59DE3F75EE86}" srcOrd="2" destOrd="0" presId="urn:microsoft.com/office/officeart/2009/3/layout/StepUpProcess"/>
    <dgm:cxn modelId="{E7765E1B-2F0B-46E0-9A0C-CE7611173CD8}" type="presParOf" srcId="{902FC94B-BD3A-4E88-82CC-E86492DBD9D1}" destId="{8032CF86-7187-4364-B0BE-4D016CB9EA1D}" srcOrd="1" destOrd="0" presId="urn:microsoft.com/office/officeart/2009/3/layout/StepUpProcess"/>
    <dgm:cxn modelId="{1203E1FF-C289-4274-B6DC-7C2507290BD5}" type="presParOf" srcId="{8032CF86-7187-4364-B0BE-4D016CB9EA1D}" destId="{AC4C72D4-6426-4D05-8EFD-C25121251623}" srcOrd="0" destOrd="0" presId="urn:microsoft.com/office/officeart/2009/3/layout/StepUpProcess"/>
    <dgm:cxn modelId="{53E44B6A-A06A-4B8C-8264-6AA844461B38}" type="presParOf" srcId="{902FC94B-BD3A-4E88-82CC-E86492DBD9D1}" destId="{F9AFCCC9-AA25-421B-BE96-836F81E92FA9}" srcOrd="2" destOrd="0" presId="urn:microsoft.com/office/officeart/2009/3/layout/StepUpProcess"/>
    <dgm:cxn modelId="{8590D890-962D-4E51-86D2-E801C38CCE33}" type="presParOf" srcId="{F9AFCCC9-AA25-421B-BE96-836F81E92FA9}" destId="{28387380-2019-4D8A-9411-57EC0EEEFC40}" srcOrd="0" destOrd="0" presId="urn:microsoft.com/office/officeart/2009/3/layout/StepUpProcess"/>
    <dgm:cxn modelId="{F3A321D5-3C12-4B35-936C-C7F0AF038391}" type="presParOf" srcId="{F9AFCCC9-AA25-421B-BE96-836F81E92FA9}" destId="{06543206-EC27-46B9-8FD6-7330F45CF9F5}" srcOrd="1" destOrd="0" presId="urn:microsoft.com/office/officeart/2009/3/layout/StepUpProcess"/>
    <dgm:cxn modelId="{B91A6781-4DE8-48A0-B510-AC6743A7EF39}" type="presParOf" srcId="{F9AFCCC9-AA25-421B-BE96-836F81E92FA9}" destId="{05FDF9D9-7743-4541-91CF-163544A62603}" srcOrd="2" destOrd="0" presId="urn:microsoft.com/office/officeart/2009/3/layout/StepUpProcess"/>
    <dgm:cxn modelId="{86408E9E-9DDA-4805-B9D8-68BBC89FFB02}" type="presParOf" srcId="{902FC94B-BD3A-4E88-82CC-E86492DBD9D1}" destId="{12824CD7-712C-4AA0-8890-2E0BDBE2E851}" srcOrd="3" destOrd="0" presId="urn:microsoft.com/office/officeart/2009/3/layout/StepUpProcess"/>
    <dgm:cxn modelId="{EBC0A1B4-A24D-48B9-962C-4A18F11F56D8}" type="presParOf" srcId="{12824CD7-712C-4AA0-8890-2E0BDBE2E851}" destId="{BA4954FF-1424-4A0B-9D57-D69C65E65AD3}" srcOrd="0" destOrd="0" presId="urn:microsoft.com/office/officeart/2009/3/layout/StepUpProcess"/>
    <dgm:cxn modelId="{CE340EEF-0215-4730-A287-2F3BC4842B72}" type="presParOf" srcId="{902FC94B-BD3A-4E88-82CC-E86492DBD9D1}" destId="{7BE551D1-4229-4443-85DC-FBB3B2DCB225}" srcOrd="4" destOrd="0" presId="urn:microsoft.com/office/officeart/2009/3/layout/StepUpProcess"/>
    <dgm:cxn modelId="{482EB33E-8D91-4C31-9F31-932C5F2C00C4}" type="presParOf" srcId="{7BE551D1-4229-4443-85DC-FBB3B2DCB225}" destId="{5E4F33E9-5BFD-4C46-A104-A2BAD6231241}" srcOrd="0" destOrd="0" presId="urn:microsoft.com/office/officeart/2009/3/layout/StepUpProcess"/>
    <dgm:cxn modelId="{2E8A7A48-4896-46E9-AC85-F0908600C474}" type="presParOf" srcId="{7BE551D1-4229-4443-85DC-FBB3B2DCB225}" destId="{D446A389-CCE4-4563-90B3-7D9BE61E3DF3}" srcOrd="1" destOrd="0" presId="urn:microsoft.com/office/officeart/2009/3/layout/StepUpProcess"/>
    <dgm:cxn modelId="{A86B2087-A09C-433B-B098-542AF207CD49}" type="presParOf" srcId="{7BE551D1-4229-4443-85DC-FBB3B2DCB225}" destId="{4F1E7FE8-5688-402B-8D59-096D73A8C9EE}" srcOrd="2" destOrd="0" presId="urn:microsoft.com/office/officeart/2009/3/layout/StepUpProcess"/>
    <dgm:cxn modelId="{3799A075-6252-4200-8E12-11D528C9C9FB}" type="presParOf" srcId="{902FC94B-BD3A-4E88-82CC-E86492DBD9D1}" destId="{137DB5A3-B969-4CB2-B3EA-50FB4A4DC576}" srcOrd="5" destOrd="0" presId="urn:microsoft.com/office/officeart/2009/3/layout/StepUpProcess"/>
    <dgm:cxn modelId="{438F0635-9474-47E9-BA66-F9EC22AB63B4}" type="presParOf" srcId="{137DB5A3-B969-4CB2-B3EA-50FB4A4DC576}" destId="{BA238E2F-9E75-4AF6-AD6C-F1D53F7EC6F0}" srcOrd="0" destOrd="0" presId="urn:microsoft.com/office/officeart/2009/3/layout/StepUpProcess"/>
    <dgm:cxn modelId="{ADC3CB4D-822D-42B3-9E2A-1AA095D622D9}" type="presParOf" srcId="{902FC94B-BD3A-4E88-82CC-E86492DBD9D1}" destId="{61CDB339-2008-4C60-94E4-73F77D3A4C23}" srcOrd="6" destOrd="0" presId="urn:microsoft.com/office/officeart/2009/3/layout/StepUpProcess"/>
    <dgm:cxn modelId="{CBF7E6F2-3633-45D4-9FE7-431881BA12DF}" type="presParOf" srcId="{61CDB339-2008-4C60-94E4-73F77D3A4C23}" destId="{C35DE559-C999-41B0-986B-A5EB9A5D74E5}" srcOrd="0" destOrd="0" presId="urn:microsoft.com/office/officeart/2009/3/layout/StepUpProcess"/>
    <dgm:cxn modelId="{9A799A46-1241-4A04-8BE5-0F4F838F5763}" type="presParOf" srcId="{61CDB339-2008-4C60-94E4-73F77D3A4C23}" destId="{ECBF7CEC-9494-45DF-BB23-83215EEEC9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D4588-8D77-4F11-B622-2BF53787CD4C}">
      <dsp:nvSpPr>
        <dsp:cNvPr id="0" name=""/>
        <dsp:cNvSpPr/>
      </dsp:nvSpPr>
      <dsp:spPr>
        <a:xfrm rot="5400000">
          <a:off x="401963" y="1718639"/>
          <a:ext cx="1223742" cy="20362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445D-37DE-49F8-A541-B5A80D79C85B}">
      <dsp:nvSpPr>
        <dsp:cNvPr id="0" name=""/>
        <dsp:cNvSpPr/>
      </dsp:nvSpPr>
      <dsp:spPr>
        <a:xfrm>
          <a:off x="276320" y="2297642"/>
          <a:ext cx="1540550" cy="161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1. Identificar o risco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" panose="020F0502020204030204" pitchFamily="34" charset="0"/>
              <a:cs typeface="Calibri" panose="020F0502020204030204" pitchFamily="34" charset="0"/>
            </a:rPr>
            <a:t>Definir os riscos decorrentes das atividades mais significativas da Instituição.</a:t>
          </a:r>
        </a:p>
      </dsp:txBody>
      <dsp:txXfrm>
        <a:off x="276320" y="2297642"/>
        <a:ext cx="1540550" cy="1611434"/>
      </dsp:txXfrm>
    </dsp:sp>
    <dsp:sp modelId="{3325E64C-E086-48BD-81A4-59DE3F75EE86}">
      <dsp:nvSpPr>
        <dsp:cNvPr id="0" name=""/>
        <dsp:cNvSpPr/>
      </dsp:nvSpPr>
      <dsp:spPr>
        <a:xfrm>
          <a:off x="1695466" y="1576705"/>
          <a:ext cx="346861" cy="346861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87380-2019-4D8A-9411-57EC0EEEFC40}">
      <dsp:nvSpPr>
        <dsp:cNvPr id="0" name=""/>
        <dsp:cNvSpPr/>
      </dsp:nvSpPr>
      <dsp:spPr>
        <a:xfrm rot="5400000">
          <a:off x="2703957" y="961259"/>
          <a:ext cx="1142070" cy="22990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43206-EC27-46B9-8FD6-7330F45CF9F5}">
      <dsp:nvSpPr>
        <dsp:cNvPr id="0" name=""/>
        <dsp:cNvSpPr/>
      </dsp:nvSpPr>
      <dsp:spPr>
        <a:xfrm>
          <a:off x="2301621" y="1738235"/>
          <a:ext cx="2266925" cy="161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2. Classificar o risco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" panose="020F0502020204030204" pitchFamily="34" charset="0"/>
              <a:cs typeface="Calibri" panose="020F0502020204030204" pitchFamily="34" charset="0"/>
            </a:rPr>
            <a:t>Qualificar e quantificar o risco em função impacto e da probabilidade de ocorrência da situação de risco identificada.</a:t>
          </a:r>
        </a:p>
      </dsp:txBody>
      <dsp:txXfrm>
        <a:off x="2301621" y="1738235"/>
        <a:ext cx="2266925" cy="1611434"/>
      </dsp:txXfrm>
    </dsp:sp>
    <dsp:sp modelId="{05FDF9D9-7743-4541-91CF-163544A62603}">
      <dsp:nvSpPr>
        <dsp:cNvPr id="0" name=""/>
        <dsp:cNvSpPr/>
      </dsp:nvSpPr>
      <dsp:spPr>
        <a:xfrm>
          <a:off x="4072918" y="963062"/>
          <a:ext cx="346861" cy="346861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F33E9-5BFD-4C46-A104-A2BAD6231241}">
      <dsp:nvSpPr>
        <dsp:cNvPr id="0" name=""/>
        <dsp:cNvSpPr/>
      </dsp:nvSpPr>
      <dsp:spPr>
        <a:xfrm rot="5400000">
          <a:off x="4945558" y="565118"/>
          <a:ext cx="1223742" cy="203628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6A389-CCE4-4563-90B3-7D9BE61E3DF3}">
      <dsp:nvSpPr>
        <dsp:cNvPr id="0" name=""/>
        <dsp:cNvSpPr/>
      </dsp:nvSpPr>
      <dsp:spPr>
        <a:xfrm>
          <a:off x="4746582" y="1182938"/>
          <a:ext cx="1838365" cy="1611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3. Valorar o risco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" panose="020F0502020204030204" pitchFamily="34" charset="0"/>
              <a:cs typeface="Calibri" panose="020F0502020204030204" pitchFamily="34" charset="0"/>
            </a:rPr>
            <a:t>Priorizar e verificar a necessidade de implementação de medidas de controlo adicionais</a:t>
          </a:r>
        </a:p>
      </dsp:txBody>
      <dsp:txXfrm>
        <a:off x="4746582" y="1182938"/>
        <a:ext cx="1838365" cy="1611434"/>
      </dsp:txXfrm>
    </dsp:sp>
    <dsp:sp modelId="{4F1E7FE8-5688-402B-8D59-096D73A8C9EE}">
      <dsp:nvSpPr>
        <dsp:cNvPr id="0" name=""/>
        <dsp:cNvSpPr/>
      </dsp:nvSpPr>
      <dsp:spPr>
        <a:xfrm>
          <a:off x="6244546" y="436398"/>
          <a:ext cx="346861" cy="346861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DE559-C999-41B0-986B-A5EB9A5D74E5}">
      <dsp:nvSpPr>
        <dsp:cNvPr id="0" name=""/>
        <dsp:cNvSpPr/>
      </dsp:nvSpPr>
      <dsp:spPr>
        <a:xfrm rot="5400000">
          <a:off x="6997950" y="155451"/>
          <a:ext cx="1267026" cy="1859897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F7CEC-9494-45DF-BB23-83215EEEC938}">
      <dsp:nvSpPr>
        <dsp:cNvPr id="0" name=""/>
        <dsp:cNvSpPr/>
      </dsp:nvSpPr>
      <dsp:spPr>
        <a:xfrm>
          <a:off x="6880184" y="613862"/>
          <a:ext cx="1816580" cy="1640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b="1" kern="1200" dirty="0">
              <a:latin typeface="Calibri" panose="020F0502020204030204" pitchFamily="34" charset="0"/>
              <a:cs typeface="Calibri" panose="020F0502020204030204" pitchFamily="34" charset="0"/>
            </a:rPr>
            <a:t>4. Controlar o risco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600" kern="1200" dirty="0">
              <a:latin typeface="Calibri" panose="020F0502020204030204" pitchFamily="34" charset="0"/>
              <a:cs typeface="Calibri" panose="020F0502020204030204" pitchFamily="34" charset="0"/>
            </a:rPr>
            <a:t>Por em prática medidas de controlo avaliar se as mesmas funcionam e se são as adequadas.</a:t>
          </a:r>
        </a:p>
      </dsp:txBody>
      <dsp:txXfrm>
        <a:off x="6880184" y="613862"/>
        <a:ext cx="1816580" cy="1640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A1C1D-6CD1-714A-8467-0C4EEE98D9BE}" type="datetime1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C1BFA-53D7-F24F-AFEC-B5E91C2418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77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40DEF-BE1A-1342-8FC5-D98540F9EA5C}" type="datetime1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FC4AD-D058-6045-AA75-026DCF11322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86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8D31C-5A0F-9FB1-5B83-EC2A4674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25BB9E-A4F5-BEE9-52B8-B8D94AEBB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8AD29-9422-E9A5-429B-4B5B1B0E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16C0B-F9EE-0B79-2F00-E7BE7A446D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52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4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9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474E6-9198-70E0-0B00-41CAB8E73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1E109-4275-7C72-CD1B-2F037F3F9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35978-4319-29BC-7A52-F2E8E0EE83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D059A-0ACD-AA73-56A3-1EFD3814DB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5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D21FF-D88E-200B-8F71-D769DDF5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25D162-45F7-48FF-7758-19985E408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A26819-4B18-B2B2-0CA6-06F466069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0124-F019-FFC2-F605-1FBF76C542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0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E6FF6-A089-B433-922C-5A5D0E38C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B2B2C-7E1C-1892-E8C8-19EB85789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B03246-0CA0-1394-2F47-018419957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C8CF-4299-0E73-1752-CDC785D9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B8FD3-243B-577A-2B64-C5B741FFA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B48384-EC55-9620-6BAF-0399F05B3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C9B11-7A3A-ACAE-0702-2FD9CC1F1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0670D-9AC6-15D3-8123-002AD896E9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95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12965-EFFC-4B0A-553D-765294586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CFBCB-0FEE-9803-7D4A-25224713F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9F1897-99C3-1854-ACA6-6C3687853E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68024-960D-C632-428D-4334539F09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7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BAE2A-F5F4-7D0F-416E-34BFA8B80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A171D-2EC1-F9E2-0F98-6FF39AEB47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0756F-2456-0784-B866-C99FCEEC5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37663-6E31-75C7-D329-3E56B5492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72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5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5250A-6BFD-0C90-82E0-D3E070F50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2D0952-7B7C-47F3-1FE4-1AABBC568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CE0F3-16E7-81BC-4C7E-EB0781AE2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137D2-A197-6EAC-ED2F-90EEBD3C08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08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4C83F-6E83-43D5-AE52-C04665D2A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8D1DC5-8320-81DB-6E30-C438E9A6B7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21F74C-3384-2880-0F03-1F666C0C6C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20414-4346-544F-2609-31892D58C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6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D281B-8F78-ED6E-0DF5-24E99E788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9AEC6-C5C2-F8FD-9451-CA961B5D4F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4748AF-9FE9-0E6D-56E2-D854F2156C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CB204-4806-0155-59B6-7B3E10A3C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90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A5097-3287-3831-AEFE-5B5D42D7C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CEDAF8-BA6C-E6A0-0F4C-F2C1A14A3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02D3F-7413-D813-223E-AA8DF9098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91CD4-83A5-A857-CE4E-6E381A92D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9EEE-B9D5-1145-5F66-F86C30D26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318598-F3A4-0629-19F5-3785E8F6C7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70BF4-8E23-49DD-970D-1E2B1071D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A0C3B-C21A-7F76-6A94-36B8C8739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0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F0B9B-B0DD-4D6D-9230-DF83E0889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336F7-1BF3-ADE3-3182-B0CFBE30D3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C4A78A-84B1-8E4B-BB4A-318E04E2A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02652-F602-9345-12EE-D8E37FDF0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FC4AD-D058-6045-AA75-026DCF1132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0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119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A34B3-8E90-0442-8085-803BF7AD687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3193F-D1C8-8343-9C8E-7438524BFB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4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85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734373" y="25872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64187" y="26062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55128" y="25683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44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76975" y="6390571"/>
            <a:ext cx="2133600" cy="365125"/>
          </a:xfrm>
          <a:prstGeom prst="rect">
            <a:avLst/>
          </a:prstGeom>
        </p:spPr>
        <p:txBody>
          <a:bodyPr/>
          <a:lstStyle/>
          <a:p>
            <a:fld id="{6EF17F52-B406-704B-A1C1-ADE91C0611C0}" type="slidenum">
              <a:rPr lang="en-US" smtClean="0"/>
              <a:t>‹nº›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1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888183-D947-3E47-8609-B61A785CA1AB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C820DA-5F8D-084A-BC83-0FA614CE20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F9189E-3AF9-444B-8296-72BEBE44412E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F8FAB-AC4E-B841-9800-867B817E63C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32000" y="924260"/>
            <a:ext cx="2880000" cy="50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5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C3F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661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17550" y="9017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720725" y="6318000"/>
            <a:ext cx="7702550" cy="0"/>
          </a:xfrm>
          <a:prstGeom prst="line">
            <a:avLst/>
          </a:prstGeom>
          <a:ln w="6350">
            <a:solidFill>
              <a:srgbClr val="2C3FB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725" y="361950"/>
            <a:ext cx="889000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032001" y="419847"/>
            <a:ext cx="6388100" cy="31803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300" b="1" baseline="30000" dirty="0" err="1">
                <a:solidFill>
                  <a:srgbClr val="2C3FB1"/>
                </a:solidFill>
                <a:latin typeface="Arial"/>
                <a:cs typeface="Arial"/>
              </a:rPr>
              <a:t>Título</a:t>
            </a:r>
            <a:r>
              <a:rPr lang="en-GB" sz="1300" b="1" baseline="30000" dirty="0">
                <a:solidFill>
                  <a:srgbClr val="2C3FB1"/>
                </a:solidFill>
                <a:latin typeface="Arial"/>
                <a:cs typeface="Arial"/>
              </a:rPr>
              <a:t> do </a:t>
            </a:r>
            <a:r>
              <a:rPr lang="en-GB" sz="1300" b="1" baseline="30000" dirty="0" err="1">
                <a:solidFill>
                  <a:srgbClr val="2C3FB1"/>
                </a:solidFill>
                <a:latin typeface="Arial"/>
                <a:cs typeface="Arial"/>
              </a:rPr>
              <a:t>Documento</a:t>
            </a:r>
            <a:r>
              <a:rPr lang="en-GB" sz="1300" b="1" baseline="30000" dirty="0">
                <a:solidFill>
                  <a:srgbClr val="2C3FB1"/>
                </a:solidFill>
                <a:latin typeface="Arial"/>
                <a:cs typeface="Arial"/>
              </a:rPr>
              <a:t> </a:t>
            </a:r>
            <a:r>
              <a:rPr lang="en-GB" sz="1300" baseline="30000" dirty="0">
                <a:solidFill>
                  <a:srgbClr val="2C3FB1"/>
                </a:solidFill>
                <a:latin typeface="Arial"/>
                <a:cs typeface="Arial"/>
              </a:rPr>
              <a:t> |  </a:t>
            </a:r>
            <a:r>
              <a:rPr lang="en-GB" sz="1300" baseline="30000" dirty="0" err="1">
                <a:solidFill>
                  <a:srgbClr val="2C3FB1"/>
                </a:solidFill>
                <a:latin typeface="Arial"/>
                <a:cs typeface="Arial"/>
              </a:rPr>
              <a:t>Subtítulo</a:t>
            </a:r>
            <a:r>
              <a:rPr lang="en-GB" sz="1300" baseline="30000" dirty="0">
                <a:solidFill>
                  <a:srgbClr val="2C3FB1"/>
                </a:solidFill>
                <a:latin typeface="Arial"/>
                <a:cs typeface="Arial"/>
              </a:rPr>
              <a:t> do </a:t>
            </a:r>
            <a:r>
              <a:rPr lang="en-GB" sz="1300" baseline="30000" dirty="0" err="1">
                <a:solidFill>
                  <a:srgbClr val="2C3FB1"/>
                </a:solidFill>
                <a:latin typeface="Arial"/>
                <a:cs typeface="Arial"/>
              </a:rPr>
              <a:t>Documento</a:t>
            </a:r>
            <a:endParaRPr lang="en-GB" sz="1300" baseline="30000" dirty="0">
              <a:solidFill>
                <a:srgbClr val="2C3FB1"/>
              </a:solidFill>
              <a:latin typeface="Arial"/>
              <a:cs typeface="Arial"/>
            </a:endParaRPr>
          </a:p>
          <a:p>
            <a:pPr algn="r"/>
            <a:r>
              <a:rPr lang="pt-BR" sz="900" baseline="30000" dirty="0">
                <a:solidFill>
                  <a:srgbClr val="2C3FB1"/>
                </a:solidFill>
                <a:latin typeface="Arial"/>
                <a:cs typeface="Arial"/>
              </a:rPr>
              <a:t>00 - Mês - 0000</a:t>
            </a:r>
            <a:endParaRPr lang="en-US" sz="900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5799" y="6386112"/>
            <a:ext cx="6388100" cy="198690"/>
          </a:xfrm>
          <a:prstGeom prst="rect">
            <a:avLst/>
          </a:prstGeom>
          <a:noFill/>
        </p:spPr>
        <p:txBody>
          <a:bodyPr wrap="square" lIns="0" tIns="46800" rIns="0" bIns="0" rtlCol="0">
            <a:spAutoFit/>
          </a:bodyPr>
          <a:lstStyle/>
          <a:p>
            <a:r>
              <a:rPr lang="en-GB" sz="1300" baseline="30000" dirty="0">
                <a:solidFill>
                  <a:srgbClr val="2C3FB1"/>
                </a:solidFill>
                <a:latin typeface="Arial"/>
                <a:cs typeface="Arial"/>
              </a:rPr>
              <a:t>Nota de </a:t>
            </a:r>
            <a:r>
              <a:rPr lang="en-GB" sz="1300" baseline="30000" dirty="0" err="1">
                <a:solidFill>
                  <a:srgbClr val="2C3FB1"/>
                </a:solidFill>
                <a:latin typeface="Arial"/>
                <a:cs typeface="Arial"/>
              </a:rPr>
              <a:t>Rodapé</a:t>
            </a:r>
            <a:endParaRPr lang="en-US" sz="1300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76975" y="6386113"/>
            <a:ext cx="2133600" cy="198690"/>
          </a:xfrm>
          <a:prstGeom prst="rect">
            <a:avLst/>
          </a:prstGeom>
          <a:ln>
            <a:noFill/>
          </a:ln>
        </p:spPr>
        <p:txBody>
          <a:bodyPr lIns="0" rIns="0"/>
          <a:lstStyle>
            <a:lvl1pPr marL="0" algn="r" defTabSz="457200" rtl="0" eaLnBrk="1" latinLnBrk="0" hangingPunct="1">
              <a:defRPr lang="en-US" sz="1300" kern="1200" baseline="30000" smtClean="0">
                <a:solidFill>
                  <a:srgbClr val="2C3FB1"/>
                </a:solidFill>
                <a:latin typeface="Arial"/>
                <a:ea typeface="+mn-ea"/>
                <a:cs typeface="Arial"/>
              </a:defRPr>
            </a:lvl1pPr>
          </a:lstStyle>
          <a:p>
            <a:fld id="{6EF17F52-B406-704B-A1C1-ADE91C0611C0}" type="slidenum">
              <a:rPr lang="en-US" smtClean="0"/>
              <a:pPr/>
              <a:t>‹nº›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3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764000" y="621000"/>
            <a:ext cx="5616000" cy="5616000"/>
          </a:xfrm>
          <a:prstGeom prst="rect">
            <a:avLst/>
          </a:prstGeom>
          <a:noFill/>
          <a:ln w="508000">
            <a:solidFill>
              <a:srgbClr val="2C3FB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0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0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3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836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E03B-60EB-E740-86D5-137E88AFCCD1}" type="datetime1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3193F-D1C8-8343-9C8E-7438524BFB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ransparencia.pt/glossario-anti-corrupcao/" TargetMode="Externa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ciencias.ulisboa.pt/sites/default/files/fcul/institucional/qualidade/PPR_Ciencias_ULisboa_2023.pdf" TargetMode="External"/><Relationship Id="rId7" Type="http://schemas.openxmlformats.org/officeDocument/2006/relationships/hyperlink" Target="https://ciencias.ulisboa.pt/sites/default/files/fcul/institucional/qualidade/plano-prevencao-riscos-gestao-202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hyperlink" Target="https://ciencias.ulisboa.pt/sites/default/files/fcul/institucional/qualidade/Relatorio-Avaliacao-Intercalar-PPRGCIC-out23.pdf" TargetMode="External"/><Relationship Id="rId5" Type="http://schemas.openxmlformats.org/officeDocument/2006/relationships/hyperlink" Target="https://ciencias.ulisboa.pt/sites/default/files/fcul/institucional/qualidade/Plano_de_Prevencao_de_Riscos_de_Gestao_de_riscos.pdf" TargetMode="External"/><Relationship Id="rId10" Type="http://schemas.openxmlformats.org/officeDocument/2006/relationships/hyperlink" Target="https://ciencias.ulisboa.pt/sites/default/files/fcul/institucional/qualidade/Relatorio-Execucao-PPRGCIC-abr23.pdf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s://ciencias.ulisboa.pt/sites/default/files/fcul/institucional/qualidade/Relatorio-Execucao-PPRGCIC-abr22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ciencias.ulisboa.pt/sites/default/files/fcul/institucional/qualidade/PPR_Ciencias_ULisboa_2023.pdf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aiq@ci&#234;ncias.ulisboa.pt" TargetMode="External"/><Relationship Id="rId2" Type="http://schemas.openxmlformats.org/officeDocument/2006/relationships/hyperlink" Target="mailto:acgoncalves@ciencias.ulisboa.pt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c-anticorrupcao.pt/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pc.tcontas.pt/documentos/recomendacoes/recomendacao_cpc_20090701.pdf" TargetMode="External"/><Relationship Id="rId11" Type="http://schemas.openxmlformats.org/officeDocument/2006/relationships/hyperlink" Target="https://files.dre.pt/1s/2021/12/23701/0001900042.pdf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hyperlink" Target="https://www.cpc.tcontas.pt/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hyperlink" Target="https://ciencias.ulisboa.pt/pt/canal-denuncia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iencias.ulisboa.pt/pt/conduta" TargetMode="External"/><Relationship Id="rId5" Type="http://schemas.openxmlformats.org/officeDocument/2006/relationships/hyperlink" Target="https://ciencias.ulisboa.pt/pt/qciencias" TargetMode="External"/><Relationship Id="rId4" Type="http://schemas.openxmlformats.org/officeDocument/2006/relationships/hyperlink" Target="https://mec-anticorrupcao.pt/" TargetMode="External"/><Relationship Id="rId9" Type="http://schemas.openxmlformats.org/officeDocument/2006/relationships/hyperlink" Target="https://ciencias.ulisboa.pt/servicosCake/servicoFculBox/BackEnd/DownloadFile/pasta:262/ficheiro:5751/checksum:0f63c9f017b273db6944d1a6ff6c735a56d7db25ecfee3da6e2027e1919b24f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678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30">
            <a:extLst>
              <a:ext uri="{FF2B5EF4-FFF2-40B4-BE49-F238E27FC236}">
                <a16:creationId xmlns:a16="http://schemas.microsoft.com/office/drawing/2014/main" id="{7EE3AA1C-99EF-8823-CD8D-726DB1876CC1}"/>
              </a:ext>
            </a:extLst>
          </p:cNvPr>
          <p:cNvSpPr/>
          <p:nvPr/>
        </p:nvSpPr>
        <p:spPr>
          <a:xfrm>
            <a:off x="296819" y="5096564"/>
            <a:ext cx="8553265" cy="10776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4D945839-3084-7649-9154-4ECE1B7CD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85" y="3223456"/>
            <a:ext cx="2032157" cy="98880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CF38A07-FFE6-15CF-23C8-195E603E0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2316">
            <a:off x="4671720" y="1533484"/>
            <a:ext cx="1960243" cy="9064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10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BFF2DF-2EA9-4459-9262-A12565872CA9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2F1CF2-0D6A-4F94-99B6-AECF2F5B3EB4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EC288DD-FD73-AFE8-793C-ED6BEA69860F}"/>
              </a:ext>
            </a:extLst>
          </p:cNvPr>
          <p:cNvSpPr txBox="1"/>
          <p:nvPr/>
        </p:nvSpPr>
        <p:spPr>
          <a:xfrm>
            <a:off x="500743" y="1324747"/>
            <a:ext cx="420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 </a:t>
            </a:r>
            <a:r>
              <a:rPr lang="pt-PT" sz="2400" b="1" dirty="0">
                <a:solidFill>
                  <a:srgbClr val="2C3FB1"/>
                </a:solidFill>
              </a:rPr>
              <a:t>corrupção</a:t>
            </a:r>
            <a:r>
              <a:rPr lang="pt-PT" sz="2400" dirty="0"/>
              <a:t> é um tema de sempre, mas que tem vindo a adquirir </a:t>
            </a:r>
            <a:r>
              <a:rPr lang="pt-PT" sz="2400" b="1" dirty="0"/>
              <a:t>maior consciência social</a:t>
            </a:r>
            <a:r>
              <a:rPr lang="pt-PT" sz="2400" dirty="0"/>
              <a:t> de problema.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5938EC3-068D-6B08-2837-31A388AD6DB7}"/>
              </a:ext>
            </a:extLst>
          </p:cNvPr>
          <p:cNvSpPr txBox="1"/>
          <p:nvPr/>
        </p:nvSpPr>
        <p:spPr>
          <a:xfrm>
            <a:off x="5304910" y="2715366"/>
            <a:ext cx="40777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É um fenómeno disseminado com </a:t>
            </a:r>
            <a:r>
              <a:rPr lang="pt-PT" sz="2400" b="1" dirty="0"/>
              <a:t>impactos</a:t>
            </a:r>
            <a:r>
              <a:rPr lang="pt-PT" sz="2400" dirty="0"/>
              <a:t>:</a:t>
            </a:r>
          </a:p>
          <a:p>
            <a:pPr marL="285750" indent="-285750">
              <a:buClr>
                <a:srgbClr val="2C3FB1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económicos;</a:t>
            </a:r>
          </a:p>
          <a:p>
            <a:pPr marL="285750" indent="-285750">
              <a:buClr>
                <a:srgbClr val="2C3FB1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sociais;</a:t>
            </a:r>
          </a:p>
          <a:p>
            <a:pPr marL="285750" indent="-285750">
              <a:buClr>
                <a:srgbClr val="2C3FB1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políticos.</a:t>
            </a:r>
            <a:endParaRPr lang="pt-PT" sz="20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D71351-DCF9-A3A7-572B-84F438D76FFE}"/>
              </a:ext>
            </a:extLst>
          </p:cNvPr>
          <p:cNvSpPr txBox="1"/>
          <p:nvPr/>
        </p:nvSpPr>
        <p:spPr>
          <a:xfrm>
            <a:off x="500743" y="3418573"/>
            <a:ext cx="3046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Afeta a credibilidade </a:t>
            </a:r>
            <a:r>
              <a:rPr lang="pt-PT" sz="2400" dirty="0"/>
              <a:t>das organizações.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4F22B9B-3F16-244D-01DC-A3C5236E2DF9}"/>
              </a:ext>
            </a:extLst>
          </p:cNvPr>
          <p:cNvSpPr txBox="1"/>
          <p:nvPr/>
        </p:nvSpPr>
        <p:spPr>
          <a:xfrm>
            <a:off x="6464319" y="316428"/>
            <a:ext cx="25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Corrupção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C255B07-81A9-B902-1593-5D68BCCE4B80}"/>
              </a:ext>
            </a:extLst>
          </p:cNvPr>
          <p:cNvSpPr txBox="1"/>
          <p:nvPr/>
        </p:nvSpPr>
        <p:spPr>
          <a:xfrm>
            <a:off x="451757" y="5219908"/>
            <a:ext cx="824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A corrupção exige a </a:t>
            </a:r>
            <a:r>
              <a:rPr lang="pt-PT" sz="2000" b="1" dirty="0"/>
              <a:t>reação das instâncias</a:t>
            </a:r>
            <a:r>
              <a:rPr lang="pt-PT" sz="2000" dirty="0"/>
              <a:t> e a </a:t>
            </a:r>
            <a:r>
              <a:rPr lang="pt-PT" sz="2000" b="1" dirty="0"/>
              <a:t>contribuição proativa das organizações </a:t>
            </a:r>
            <a:r>
              <a:rPr lang="pt-PT" sz="2000" dirty="0"/>
              <a:t>no combate a este problema.</a:t>
            </a:r>
          </a:p>
        </p:txBody>
      </p:sp>
    </p:spTree>
    <p:extLst>
      <p:ext uri="{BB962C8B-B14F-4D97-AF65-F5344CB8AC3E}">
        <p14:creationId xmlns:p14="http://schemas.microsoft.com/office/powerpoint/2010/main" val="1100562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5756C-1483-E876-8671-AB4941BAB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373779F2-139B-E8C1-86A3-8225E42232C0}"/>
              </a:ext>
            </a:extLst>
          </p:cNvPr>
          <p:cNvSpPr/>
          <p:nvPr/>
        </p:nvSpPr>
        <p:spPr>
          <a:xfrm>
            <a:off x="798058" y="1131063"/>
            <a:ext cx="7424057" cy="487808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5580D-A1BC-BB37-25B7-411C5541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11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DE41EF3-8438-ACCD-A817-3BE024764C50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73342B-200B-A977-C34E-1D0119C0941E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D9C3B77-0434-7D96-5722-BAA6F50537EC}"/>
              </a:ext>
            </a:extLst>
          </p:cNvPr>
          <p:cNvSpPr txBox="1"/>
          <p:nvPr/>
        </p:nvSpPr>
        <p:spPr>
          <a:xfrm>
            <a:off x="6596743" y="349533"/>
            <a:ext cx="233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E4E7F6C-12E8-9594-4A32-20D10DCA839E}"/>
              </a:ext>
            </a:extLst>
          </p:cNvPr>
          <p:cNvSpPr txBox="1"/>
          <p:nvPr/>
        </p:nvSpPr>
        <p:spPr>
          <a:xfrm>
            <a:off x="609600" y="2064602"/>
            <a:ext cx="7800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/>
              <a:t> 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94906B-17FE-1496-595C-42C88EAC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37" y="4258907"/>
            <a:ext cx="1047543" cy="103037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816EEE8-3978-A066-38AF-C9FFB78085CB}"/>
              </a:ext>
            </a:extLst>
          </p:cNvPr>
          <p:cNvSpPr txBox="1"/>
          <p:nvPr/>
        </p:nvSpPr>
        <p:spPr>
          <a:xfrm>
            <a:off x="1371009" y="524054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Racionalização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F3AC804-29A5-7073-A7FB-7380D84D3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483" y="1865759"/>
            <a:ext cx="1073205" cy="12637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AE71D0-E024-8EB9-156B-A07BE6D83205}"/>
              </a:ext>
            </a:extLst>
          </p:cNvPr>
          <p:cNvSpPr txBox="1"/>
          <p:nvPr/>
        </p:nvSpPr>
        <p:spPr>
          <a:xfrm>
            <a:off x="2933700" y="3047713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Oportunidade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EEBDC7B-A5EA-CE38-797A-2C8F7002A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4867" y="4160254"/>
            <a:ext cx="1333794" cy="1232918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870D415-7ADB-3288-00E8-F578EFF7CF01}"/>
              </a:ext>
            </a:extLst>
          </p:cNvPr>
          <p:cNvSpPr txBox="1"/>
          <p:nvPr/>
        </p:nvSpPr>
        <p:spPr>
          <a:xfrm>
            <a:off x="4572000" y="5239589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Pressão financeira</a:t>
            </a:r>
          </a:p>
        </p:txBody>
      </p:sp>
    </p:spTree>
    <p:extLst>
      <p:ext uri="{BB962C8B-B14F-4D97-AF65-F5344CB8AC3E}">
        <p14:creationId xmlns:p14="http://schemas.microsoft.com/office/powerpoint/2010/main" val="222039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F9D28-9B2F-FB65-8F1B-9B2898BBB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>
            <a:extLst>
              <a:ext uri="{FF2B5EF4-FFF2-40B4-BE49-F238E27FC236}">
                <a16:creationId xmlns:a16="http://schemas.microsoft.com/office/drawing/2014/main" id="{A438C873-3F14-A99F-CD0E-2EA259AE2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042" y="5340010"/>
            <a:ext cx="1562013" cy="62333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16B5DE-2E59-DEAD-C8A1-E3E685B8F8F0}"/>
              </a:ext>
            </a:extLst>
          </p:cNvPr>
          <p:cNvSpPr/>
          <p:nvPr/>
        </p:nvSpPr>
        <p:spPr>
          <a:xfrm>
            <a:off x="384875" y="5168044"/>
            <a:ext cx="395717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3124561-51BD-DAFF-7E92-7B716EDEC7A0}"/>
              </a:ext>
            </a:extLst>
          </p:cNvPr>
          <p:cNvSpPr/>
          <p:nvPr/>
        </p:nvSpPr>
        <p:spPr>
          <a:xfrm>
            <a:off x="299798" y="1165644"/>
            <a:ext cx="8455717" cy="10776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7FC3031-B53B-7B73-2D70-97A22712C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948" y="2307614"/>
            <a:ext cx="2618758" cy="247498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1C0E23-DC8A-624A-8AA4-4A75934E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12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AD95B38-DE4D-2D68-79F4-6F12A792C153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3D1A01E-8173-179B-2615-96FF272C5BA6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66ABD6F6-DB58-5AD6-3846-09788AE03D27}"/>
              </a:ext>
            </a:extLst>
          </p:cNvPr>
          <p:cNvSpPr txBox="1"/>
          <p:nvPr/>
        </p:nvSpPr>
        <p:spPr>
          <a:xfrm>
            <a:off x="6537568" y="382786"/>
            <a:ext cx="25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4C4D50C-8A58-67C1-578E-B99F743B140C}"/>
              </a:ext>
            </a:extLst>
          </p:cNvPr>
          <p:cNvSpPr txBox="1"/>
          <p:nvPr/>
        </p:nvSpPr>
        <p:spPr>
          <a:xfrm>
            <a:off x="450057" y="1229928"/>
            <a:ext cx="8243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i="0" dirty="0">
                <a:solidFill>
                  <a:srgbClr val="000000"/>
                </a:solidFill>
                <a:effectLst/>
              </a:rPr>
              <a:t>A </a:t>
            </a:r>
            <a:r>
              <a:rPr lang="pt-PT" sz="2400" b="1" i="0" dirty="0">
                <a:solidFill>
                  <a:srgbClr val="000000"/>
                </a:solidFill>
                <a:effectLst/>
              </a:rPr>
              <a:t>corrupção é um crime</a:t>
            </a:r>
            <a:r>
              <a:rPr lang="pt-PT" sz="2400" i="0" dirty="0">
                <a:solidFill>
                  <a:srgbClr val="000000"/>
                </a:solidFill>
                <a:effectLst/>
              </a:rPr>
              <a:t>, tipificado no código penal, e implica a </a:t>
            </a:r>
            <a:r>
              <a:rPr lang="pt-PT" sz="2400" b="1" i="0" dirty="0">
                <a:solidFill>
                  <a:srgbClr val="2C3FB1"/>
                </a:solidFill>
                <a:effectLst/>
              </a:rPr>
              <a:t>conjugação</a:t>
            </a:r>
            <a:r>
              <a:rPr lang="pt-PT" sz="2400" i="0" dirty="0">
                <a:solidFill>
                  <a:srgbClr val="000000"/>
                </a:solidFill>
                <a:effectLst/>
              </a:rPr>
              <a:t> dos seguintes </a:t>
            </a:r>
            <a:r>
              <a:rPr lang="pt-PT" sz="2400" b="1" i="0" dirty="0">
                <a:solidFill>
                  <a:srgbClr val="2C3FB1"/>
                </a:solidFill>
                <a:effectLst/>
              </a:rPr>
              <a:t>quatro elementos</a:t>
            </a:r>
            <a:r>
              <a:rPr lang="pt-PT" sz="2400" i="0" dirty="0">
                <a:solidFill>
                  <a:srgbClr val="000000"/>
                </a:solidFill>
                <a:effectLst/>
              </a:rPr>
              <a:t>:</a:t>
            </a:r>
            <a:endParaRPr lang="pt-PT" sz="24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B3D0BCF-794C-F543-8482-C646D60A1D19}"/>
              </a:ext>
            </a:extLst>
          </p:cNvPr>
          <p:cNvSpPr/>
          <p:nvPr/>
        </p:nvSpPr>
        <p:spPr>
          <a:xfrm>
            <a:off x="122949" y="2570438"/>
            <a:ext cx="3266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Uma ação ou omissão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C85325C-923E-B9E3-B5A3-B3F18645D6F6}"/>
              </a:ext>
            </a:extLst>
          </p:cNvPr>
          <p:cNvSpPr/>
          <p:nvPr/>
        </p:nvSpPr>
        <p:spPr>
          <a:xfrm>
            <a:off x="299798" y="4122515"/>
            <a:ext cx="3266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A prática de um ato lícito ou ilícito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B77288C-2EA8-8361-2F66-47376AE3CE6B}"/>
              </a:ext>
            </a:extLst>
          </p:cNvPr>
          <p:cNvSpPr/>
          <p:nvPr/>
        </p:nvSpPr>
        <p:spPr>
          <a:xfrm>
            <a:off x="5767415" y="2570438"/>
            <a:ext cx="3266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A contrapartida de uma vantagem indevida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E30F10-3046-355A-6AB9-BF7E2EF7C2EC}"/>
              </a:ext>
            </a:extLst>
          </p:cNvPr>
          <p:cNvSpPr/>
          <p:nvPr/>
        </p:nvSpPr>
        <p:spPr>
          <a:xfrm>
            <a:off x="5663580" y="4064125"/>
            <a:ext cx="3266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000" dirty="0"/>
              <a:t>Para o próprio ou para terceiro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55D1817-EB7A-170F-2FEF-ADE9AEFA1657}"/>
              </a:ext>
            </a:extLst>
          </p:cNvPr>
          <p:cNvSpPr txBox="1"/>
          <p:nvPr/>
        </p:nvSpPr>
        <p:spPr>
          <a:xfrm>
            <a:off x="368106" y="5120240"/>
            <a:ext cx="4152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Identificar oportunidades que cada tarefa oferece se for desempenhada por alguém menos integro.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87FD3A4-ED94-B75A-73E6-6CDEF04DFBC8}"/>
              </a:ext>
            </a:extLst>
          </p:cNvPr>
          <p:cNvSpPr txBox="1"/>
          <p:nvPr/>
        </p:nvSpPr>
        <p:spPr>
          <a:xfrm>
            <a:off x="5886055" y="5190662"/>
            <a:ext cx="3867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2C3FB1"/>
                </a:solidFill>
              </a:rPr>
              <a:t>Implementar medidas para acautelar que estes eventos aconteçam.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F346444-911F-4CF1-929E-19115042048B}"/>
              </a:ext>
            </a:extLst>
          </p:cNvPr>
          <p:cNvSpPr/>
          <p:nvPr/>
        </p:nvSpPr>
        <p:spPr>
          <a:xfrm>
            <a:off x="299798" y="6390571"/>
            <a:ext cx="546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hlinkClick r:id="rId5"/>
              </a:rPr>
              <a:t>https://transparencia.pt/glossario-anti-corrupcao/</a:t>
            </a:r>
            <a:endParaRPr lang="pt-PT" sz="1200" dirty="0"/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560749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B669A-622E-AE1A-A1E0-48393541B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46A6E4CE-4E53-DB4E-4C0C-03817C421A71}"/>
              </a:ext>
            </a:extLst>
          </p:cNvPr>
          <p:cNvSpPr/>
          <p:nvPr/>
        </p:nvSpPr>
        <p:spPr>
          <a:xfrm>
            <a:off x="5420497" y="5401310"/>
            <a:ext cx="3229233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FE4FFA-646B-9859-326F-CF36B598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13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72585A-6529-8BD3-36C3-F84EFDAC0CBD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EAAA705-99E9-780B-0D58-F85D6F96B709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459C286-82BD-437B-0C35-73301F21F9B5}"/>
              </a:ext>
            </a:extLst>
          </p:cNvPr>
          <p:cNvSpPr txBox="1"/>
          <p:nvPr/>
        </p:nvSpPr>
        <p:spPr>
          <a:xfrm>
            <a:off x="5249840" y="395099"/>
            <a:ext cx="436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 e Controlo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7C4116E-A6A6-82EB-7296-3EEC5084D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840" y="951450"/>
            <a:ext cx="3237370" cy="1944690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3A69CB53-B934-9AA3-EA17-7B23EF75FE9D}"/>
              </a:ext>
            </a:extLst>
          </p:cNvPr>
          <p:cNvSpPr/>
          <p:nvPr/>
        </p:nvSpPr>
        <p:spPr>
          <a:xfrm>
            <a:off x="293709" y="1077410"/>
            <a:ext cx="49561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/>
              <a:t>Risco:</a:t>
            </a:r>
          </a:p>
          <a:p>
            <a:r>
              <a:rPr lang="pt-PT" sz="2000" dirty="0"/>
              <a:t>Evento, situação ou circunstância futura com probabilidade de ocorrência e potencial consequência no alcance dos objetivos de uma organização.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678D8D8-2F05-FDE6-7786-0437ABC4EAF1}"/>
              </a:ext>
            </a:extLst>
          </p:cNvPr>
          <p:cNvSpPr/>
          <p:nvPr/>
        </p:nvSpPr>
        <p:spPr>
          <a:xfrm>
            <a:off x="3126360" y="3271624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2400" b="1" dirty="0"/>
              <a:t>Controlo:</a:t>
            </a:r>
          </a:p>
          <a:p>
            <a:r>
              <a:rPr lang="pt-PT" sz="2000" dirty="0"/>
              <a:t>Mecanismo adotado para evitar ou minimizar o risco e reforçar a probabilidade dos objetivos serem atingidos. </a:t>
            </a:r>
          </a:p>
          <a:p>
            <a:endParaRPr lang="pt-PT" sz="2000"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6DFA1FCA-1050-8F4F-0294-99A785365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87" y="3043217"/>
            <a:ext cx="2308485" cy="2296272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6B4FEFA-2449-8F55-717C-B29D6E274FD7}"/>
              </a:ext>
            </a:extLst>
          </p:cNvPr>
          <p:cNvSpPr txBox="1"/>
          <p:nvPr/>
        </p:nvSpPr>
        <p:spPr>
          <a:xfrm>
            <a:off x="5705695" y="5401310"/>
            <a:ext cx="2626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Não às surpresas!</a:t>
            </a:r>
          </a:p>
        </p:txBody>
      </p:sp>
    </p:spTree>
    <p:extLst>
      <p:ext uri="{BB962C8B-B14F-4D97-AF65-F5344CB8AC3E}">
        <p14:creationId xmlns:p14="http://schemas.microsoft.com/office/powerpoint/2010/main" val="1701090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14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BFF2DF-2EA9-4459-9262-A12565872CA9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2F1CF2-0D6A-4F94-99B6-AECF2F5B3EB4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76F052B-FC78-40AA-8073-9012D42496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657005"/>
              </p:ext>
            </p:extLst>
          </p:nvPr>
        </p:nvGraphicFramePr>
        <p:xfrm>
          <a:off x="185056" y="1648418"/>
          <a:ext cx="8696765" cy="437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1ADE94CD-2D05-176F-94D8-9AA169BC418A}"/>
              </a:ext>
            </a:extLst>
          </p:cNvPr>
          <p:cNvSpPr/>
          <p:nvPr/>
        </p:nvSpPr>
        <p:spPr>
          <a:xfrm>
            <a:off x="4533438" y="549776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sz="2000" dirty="0"/>
              <a:t>O sistema de gestão do risco </a:t>
            </a:r>
            <a:r>
              <a:rPr lang="pt-PT" sz="2000" b="1" dirty="0"/>
              <a:t>fortalece a sustentabilidade das organizações</a:t>
            </a:r>
            <a:r>
              <a:rPr lang="pt-PT" sz="2000" dirty="0"/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887AA56-80A5-D106-02A2-EDB79F4FD06E}"/>
              </a:ext>
            </a:extLst>
          </p:cNvPr>
          <p:cNvSpPr txBox="1"/>
          <p:nvPr/>
        </p:nvSpPr>
        <p:spPr>
          <a:xfrm>
            <a:off x="5725297" y="380233"/>
            <a:ext cx="381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do Risco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8F29E15-1F4A-4154-9919-7A120797B7BE}"/>
              </a:ext>
            </a:extLst>
          </p:cNvPr>
          <p:cNvSpPr/>
          <p:nvPr/>
        </p:nvSpPr>
        <p:spPr>
          <a:xfrm>
            <a:off x="468332" y="945656"/>
            <a:ext cx="8305553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EFA6318-6974-4A72-B108-798CA226A5FA}"/>
              </a:ext>
            </a:extLst>
          </p:cNvPr>
          <p:cNvSpPr/>
          <p:nvPr/>
        </p:nvSpPr>
        <p:spPr>
          <a:xfrm>
            <a:off x="540147" y="893902"/>
            <a:ext cx="8135521" cy="10357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 de gestão do risco</a:t>
            </a:r>
          </a:p>
          <a:p>
            <a:pPr lvl="0"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Identificação, análise metódica e avaliação dos riscos inerentes às respetivas atividades, para determinar a resposta adequada. </a:t>
            </a:r>
          </a:p>
        </p:txBody>
      </p:sp>
    </p:spTree>
    <p:extLst>
      <p:ext uri="{BB962C8B-B14F-4D97-AF65-F5344CB8AC3E}">
        <p14:creationId xmlns:p14="http://schemas.microsoft.com/office/powerpoint/2010/main" val="280363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3A1AA-F381-F7E9-8EC8-668E175A3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11632-977D-D4C3-CEAB-FCA233B05750}"/>
              </a:ext>
            </a:extLst>
          </p:cNvPr>
          <p:cNvSpPr txBox="1"/>
          <p:nvPr/>
        </p:nvSpPr>
        <p:spPr>
          <a:xfrm>
            <a:off x="1992566" y="995044"/>
            <a:ext cx="5344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baseline="30000" dirty="0" err="1">
                <a:solidFill>
                  <a:srgbClr val="2C3FB1"/>
                </a:solidFill>
                <a:latin typeface="Arial"/>
                <a:cs typeface="Arial"/>
              </a:rPr>
              <a:t>Estrutura</a:t>
            </a:r>
            <a:r>
              <a:rPr lang="en-GB" sz="4000" b="1" baseline="30000" dirty="0">
                <a:solidFill>
                  <a:srgbClr val="2C3FB1"/>
                </a:solidFill>
                <a:latin typeface="Arial"/>
                <a:cs typeface="Arial"/>
              </a:rPr>
              <a:t> do PPR de CIÊNCIAS </a:t>
            </a:r>
            <a:endParaRPr lang="en-US" sz="4000" b="1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pic>
        <p:nvPicPr>
          <p:cNvPr id="10" name="Imagem 9">
            <a:hlinkClick r:id="rId3"/>
            <a:extLst>
              <a:ext uri="{FF2B5EF4-FFF2-40B4-BE49-F238E27FC236}">
                <a16:creationId xmlns:a16="http://schemas.microsoft.com/office/drawing/2014/main" id="{200DCC99-A3AD-0B78-6F55-A48625F5A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62" y="4651995"/>
            <a:ext cx="4389318" cy="1119074"/>
          </a:xfrm>
          <a:prstGeom prst="rect">
            <a:avLst/>
          </a:prstGeom>
          <a:ln>
            <a:solidFill>
              <a:srgbClr val="2C3FB1"/>
            </a:solidFill>
          </a:ln>
        </p:spPr>
      </p:pic>
      <p:pic>
        <p:nvPicPr>
          <p:cNvPr id="12" name="Imagem 11">
            <a:hlinkClick r:id="rId5"/>
            <a:extLst>
              <a:ext uri="{FF2B5EF4-FFF2-40B4-BE49-F238E27FC236}">
                <a16:creationId xmlns:a16="http://schemas.microsoft.com/office/drawing/2014/main" id="{9A9593C0-5CEB-D29C-99D0-89BCC3C46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963" y="1781121"/>
            <a:ext cx="4538017" cy="11994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Imagem 13">
            <a:hlinkClick r:id="rId7"/>
            <a:extLst>
              <a:ext uri="{FF2B5EF4-FFF2-40B4-BE49-F238E27FC236}">
                <a16:creationId xmlns:a16="http://schemas.microsoft.com/office/drawing/2014/main" id="{7E64F1CC-DA10-4653-0237-D266292E95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970" y="3228052"/>
            <a:ext cx="4389318" cy="1111283"/>
          </a:xfrm>
          <a:prstGeom prst="rect">
            <a:avLst/>
          </a:prstGeom>
          <a:ln>
            <a:solidFill>
              <a:srgbClr val="2C3FB1"/>
            </a:solidFill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F18CD41-FD9C-4C00-9732-3ADF18EF1652}"/>
              </a:ext>
            </a:extLst>
          </p:cNvPr>
          <p:cNvSpPr txBox="1"/>
          <p:nvPr/>
        </p:nvSpPr>
        <p:spPr>
          <a:xfrm>
            <a:off x="5362832" y="2964000"/>
            <a:ext cx="1723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hlinkClick r:id="rId9"/>
              </a:rPr>
              <a:t>Relatório de Execução PPR 2020</a:t>
            </a:r>
            <a:endParaRPr lang="pt-PT" sz="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4D682A-7F14-47D2-BAB9-A7C4B53F7A8F}"/>
              </a:ext>
            </a:extLst>
          </p:cNvPr>
          <p:cNvSpPr txBox="1"/>
          <p:nvPr/>
        </p:nvSpPr>
        <p:spPr>
          <a:xfrm>
            <a:off x="5074508" y="4340710"/>
            <a:ext cx="18370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hlinkClick r:id="rId10"/>
              </a:rPr>
              <a:t>Relatório de Execução PPR 2022</a:t>
            </a:r>
            <a:endParaRPr lang="pt-PT" sz="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0736F04-1A1B-42AC-A20E-821EE3F32AED}"/>
              </a:ext>
            </a:extLst>
          </p:cNvPr>
          <p:cNvSpPr txBox="1"/>
          <p:nvPr/>
        </p:nvSpPr>
        <p:spPr>
          <a:xfrm>
            <a:off x="5074507" y="5794401"/>
            <a:ext cx="20118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dirty="0">
                <a:hlinkClick r:id="rId11"/>
              </a:rPr>
              <a:t>Relatório de avaliação intercalar Out 2023</a:t>
            </a:r>
            <a:endParaRPr lang="pt-PT" sz="800" dirty="0"/>
          </a:p>
        </p:txBody>
      </p:sp>
    </p:spTree>
    <p:extLst>
      <p:ext uri="{BB962C8B-B14F-4D97-AF65-F5344CB8AC3E}">
        <p14:creationId xmlns:p14="http://schemas.microsoft.com/office/powerpoint/2010/main" val="2190635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032A6-5F56-9313-A717-A491CD864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A6731-4913-D664-E4FE-744E437B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16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75ACC5E-C9D6-0E6C-B45D-7605F327D6A5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275F5F3-1AFD-A81D-A2DC-E703805D37EA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727E6B-EFA7-E580-E309-FE7DACC57B91}"/>
              </a:ext>
            </a:extLst>
          </p:cNvPr>
          <p:cNvSpPr txBox="1"/>
          <p:nvPr/>
        </p:nvSpPr>
        <p:spPr>
          <a:xfrm>
            <a:off x="5540624" y="284022"/>
            <a:ext cx="355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 do Plano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5E19527-2940-696D-6D5E-2607B785CEB8}"/>
              </a:ext>
            </a:extLst>
          </p:cNvPr>
          <p:cNvSpPr/>
          <p:nvPr/>
        </p:nvSpPr>
        <p:spPr>
          <a:xfrm>
            <a:off x="237094" y="5265181"/>
            <a:ext cx="8107577" cy="891293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81D7E3AF-29C0-A2AD-8123-F1574D14B4F3}"/>
              </a:ext>
            </a:extLst>
          </p:cNvPr>
          <p:cNvSpPr/>
          <p:nvPr/>
        </p:nvSpPr>
        <p:spPr>
          <a:xfrm>
            <a:off x="3456904" y="4564756"/>
            <a:ext cx="5640142" cy="5570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233E70B-2D7E-8E7F-4D71-8DF9EF335CED}"/>
              </a:ext>
            </a:extLst>
          </p:cNvPr>
          <p:cNvSpPr/>
          <p:nvPr/>
        </p:nvSpPr>
        <p:spPr>
          <a:xfrm>
            <a:off x="141514" y="3849435"/>
            <a:ext cx="3831772" cy="498915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5E414E0-D4D6-FB6E-13E3-16DF29AAB64F}"/>
              </a:ext>
            </a:extLst>
          </p:cNvPr>
          <p:cNvSpPr/>
          <p:nvPr/>
        </p:nvSpPr>
        <p:spPr>
          <a:xfrm>
            <a:off x="1293598" y="2525671"/>
            <a:ext cx="7697101" cy="1153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3D13543-7C16-7AC8-9D81-9FB5D49553A7}"/>
              </a:ext>
            </a:extLst>
          </p:cNvPr>
          <p:cNvSpPr/>
          <p:nvPr/>
        </p:nvSpPr>
        <p:spPr>
          <a:xfrm>
            <a:off x="141514" y="1138062"/>
            <a:ext cx="7543800" cy="1153886"/>
          </a:xfrm>
          <a:prstGeom prst="rect">
            <a:avLst/>
          </a:prstGeom>
          <a:gradFill flip="none" rotWithShape="1">
            <a:gsLst>
              <a:gs pos="26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9183A6FB-2BB1-10DD-073A-3DBE49FE650A}"/>
              </a:ext>
            </a:extLst>
          </p:cNvPr>
          <p:cNvSpPr txBox="1">
            <a:spLocks/>
          </p:cNvSpPr>
          <p:nvPr/>
        </p:nvSpPr>
        <p:spPr>
          <a:xfrm>
            <a:off x="609600" y="1255954"/>
            <a:ext cx="7800975" cy="3845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140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15C6AEC5-2A20-05B5-1B43-13A25DB36B74}"/>
              </a:ext>
            </a:extLst>
          </p:cNvPr>
          <p:cNvSpPr/>
          <p:nvPr/>
        </p:nvSpPr>
        <p:spPr>
          <a:xfrm>
            <a:off x="237095" y="1277935"/>
            <a:ext cx="791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1. Atribuições da entidade, organograma e recursos – </a:t>
            </a:r>
            <a:r>
              <a:rPr lang="pt-PT" dirty="0"/>
              <a:t>identificação da sua natureza, missão, princípios, atribuições, apresentação da estrutura orgânica e respetivos responsáveis, recursos humanos e financeiros.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3323B75-3CE3-12CB-D3DF-00240BC0B354}"/>
              </a:ext>
            </a:extLst>
          </p:cNvPr>
          <p:cNvSpPr/>
          <p:nvPr/>
        </p:nvSpPr>
        <p:spPr>
          <a:xfrm>
            <a:off x="1293598" y="2640949"/>
            <a:ext cx="7697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2. Identificação dos riscos e das respetivas medidas de prevenção –</a:t>
            </a:r>
            <a:r>
              <a:rPr lang="pt-PT" dirty="0"/>
              <a:t> associação do risco a uma atividade concreta, classificação do risco e identificação de medidas de prevenção dos riscos.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46920E2-2DE4-EF12-CA78-EDD2035FD08C}"/>
              </a:ext>
            </a:extLst>
          </p:cNvPr>
          <p:cNvSpPr/>
          <p:nvPr/>
        </p:nvSpPr>
        <p:spPr>
          <a:xfrm>
            <a:off x="141514" y="3883310"/>
            <a:ext cx="78504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3. Prevenção de conflitos de interesses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B4A1E4E-2E4B-B01E-6BE0-453FC5FA3F52}"/>
              </a:ext>
            </a:extLst>
          </p:cNvPr>
          <p:cNvSpPr/>
          <p:nvPr/>
        </p:nvSpPr>
        <p:spPr>
          <a:xfrm>
            <a:off x="3503858" y="4639007"/>
            <a:ext cx="5640142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4. Outros eixos do Programa de Cumprimento Normativo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634FAF8-DF5A-0682-21D4-10376CBCADC7}"/>
              </a:ext>
            </a:extLst>
          </p:cNvPr>
          <p:cNvSpPr/>
          <p:nvPr/>
        </p:nvSpPr>
        <p:spPr>
          <a:xfrm>
            <a:off x="302997" y="5233144"/>
            <a:ext cx="8107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/>
              <a:t>5. Acompanhamento, avaliação e atualização do Plano – </a:t>
            </a:r>
            <a:r>
              <a:rPr lang="pt-PT" dirty="0"/>
              <a:t>definição de mecanismos de monitorização e aplicação do Plano, definição dos responsáveis pela execução das medidas apresentadas e pela monitorização da aplicação das mesmas.</a:t>
            </a:r>
          </a:p>
        </p:txBody>
      </p:sp>
    </p:spTree>
    <p:extLst>
      <p:ext uri="{BB962C8B-B14F-4D97-AF65-F5344CB8AC3E}">
        <p14:creationId xmlns:p14="http://schemas.microsoft.com/office/powerpoint/2010/main" val="398776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F5D9B-3D76-EF7E-D3AD-17D167E41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42A778-2E03-F4BC-6DEA-E8808F70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17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0C93AB-976A-0FBE-5D82-623F1E5731F0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B848CFB-F3B2-4C03-ECF8-3620950BDE99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2A96F3-0867-320E-77CF-CC059A437F08}"/>
              </a:ext>
            </a:extLst>
          </p:cNvPr>
          <p:cNvSpPr txBox="1"/>
          <p:nvPr/>
        </p:nvSpPr>
        <p:spPr>
          <a:xfrm>
            <a:off x="1606348" y="349533"/>
            <a:ext cx="7388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 do PPR - Mapa de Riscos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88B5115-9F5C-C6AF-6612-F41089C2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5" y="979714"/>
            <a:ext cx="8846629" cy="577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DC0B0-3CA2-D70A-F8E5-13C6E7812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D636F8EE-890E-8762-CFAE-18FF2C64E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336" y="993312"/>
            <a:ext cx="1074525" cy="8587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28C570-0E74-304A-8756-71318F4A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18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825690F-5AD5-5E2B-9867-F3C3BE130054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8F249C0-0EA6-A355-88A3-2036357CCAC6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D1CFC2-71B4-2475-8036-F59929229C79}"/>
              </a:ext>
            </a:extLst>
          </p:cNvPr>
          <p:cNvSpPr txBox="1"/>
          <p:nvPr/>
        </p:nvSpPr>
        <p:spPr>
          <a:xfrm>
            <a:off x="6021161" y="308992"/>
            <a:ext cx="355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C1C7DFA-753A-ECC1-5729-62D91789BC36}"/>
              </a:ext>
            </a:extLst>
          </p:cNvPr>
          <p:cNvSpPr/>
          <p:nvPr/>
        </p:nvSpPr>
        <p:spPr>
          <a:xfrm>
            <a:off x="311833" y="1513337"/>
            <a:ext cx="7813106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Identificar situações potenciadoras de riscos de gestão, incluindo riscos de corrupção, e outras infrações conexas;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Identificar medidas preventivas e corretivas que minimizem a probabilidade de ocorrência do risco;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Identificar os responsáveis pelos controlos instituídos e pela avaliação da sua eficácia;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Definir a metodologia de adoção e monitorização das medidas estabelecidas;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Confirmar a aplicação das medidas preventivas e analisar a sua eficácia.</a:t>
            </a:r>
          </a:p>
          <a:p>
            <a:pPr marL="342900" indent="-342900"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Char char="•"/>
            </a:pPr>
            <a:r>
              <a:rPr lang="pt-PT" dirty="0"/>
              <a:t>Elaborar um relatório que permita melhorar o plano e as medidas implementadas.</a:t>
            </a:r>
          </a:p>
          <a:p>
            <a:endParaRPr lang="pt-PT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E334F68-428F-B9F9-3AD1-EA62661AAE52}"/>
              </a:ext>
            </a:extLst>
          </p:cNvPr>
          <p:cNvSpPr txBox="1"/>
          <p:nvPr/>
        </p:nvSpPr>
        <p:spPr>
          <a:xfrm>
            <a:off x="432371" y="984893"/>
            <a:ext cx="658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accent6"/>
                </a:solidFill>
              </a:rPr>
              <a:t>O Plano de Prevenção de Riscos de Ciências visa:</a:t>
            </a:r>
          </a:p>
          <a:p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785210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E963D-E4AC-3216-2E60-0D529D89B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39148-50CE-AE85-9066-A356F0F7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19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0F5B990-E7A7-3197-A812-147E8942290B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C9D3BF3-8B6A-0F4F-C071-D43F32FCE253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6CB77A2-4DED-292E-5A89-6A461BD97770}"/>
              </a:ext>
            </a:extLst>
          </p:cNvPr>
          <p:cNvSpPr txBox="1"/>
          <p:nvPr/>
        </p:nvSpPr>
        <p:spPr>
          <a:xfrm>
            <a:off x="3006940" y="427751"/>
            <a:ext cx="5774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Matriz e critérios de avaliação do Risco</a:t>
            </a:r>
          </a:p>
        </p:txBody>
      </p:sp>
      <p:sp>
        <p:nvSpPr>
          <p:cNvPr id="6" name="Retângulo 5" descr="Através da soma das duas variáveis: probabilidade de ocorrência e impacto previsível, resulta o grau do risco.">
            <a:extLst>
              <a:ext uri="{FF2B5EF4-FFF2-40B4-BE49-F238E27FC236}">
                <a16:creationId xmlns:a16="http://schemas.microsoft.com/office/drawing/2014/main" id="{D89ECAD0-CB41-C054-5791-85AFCE636884}"/>
              </a:ext>
            </a:extLst>
          </p:cNvPr>
          <p:cNvSpPr/>
          <p:nvPr/>
        </p:nvSpPr>
        <p:spPr>
          <a:xfrm>
            <a:off x="362336" y="1288611"/>
            <a:ext cx="4118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latin typeface="Calibri" panose="020F0502020204030204"/>
              </a:rPr>
              <a:t>Da conjugação das variáveis, probabilidade de ocorrência e gravidade da consequência (impacto), resulta o grau do risco - </a:t>
            </a:r>
            <a:r>
              <a:rPr lang="pt-PT" dirty="0">
                <a:solidFill>
                  <a:srgbClr val="00B050"/>
                </a:solidFill>
                <a:latin typeface="Calibri" panose="020F0502020204030204"/>
              </a:rPr>
              <a:t>fraco</a:t>
            </a:r>
            <a:r>
              <a:rPr lang="pt-PT" dirty="0">
                <a:latin typeface="Calibri" panose="020F0502020204030204"/>
              </a:rPr>
              <a:t>,</a:t>
            </a:r>
            <a:r>
              <a:rPr lang="pt-PT" dirty="0">
                <a:solidFill>
                  <a:srgbClr val="4D4D4D"/>
                </a:solidFill>
                <a:latin typeface="Calibri" panose="020F0502020204030204"/>
              </a:rPr>
              <a:t> </a:t>
            </a:r>
            <a:r>
              <a:rPr lang="pt-PT" dirty="0">
                <a:solidFill>
                  <a:srgbClr val="FFC000"/>
                </a:solidFill>
                <a:latin typeface="Calibri" panose="020F0502020204030204"/>
              </a:rPr>
              <a:t>moderado</a:t>
            </a:r>
            <a:r>
              <a:rPr lang="pt-PT" dirty="0">
                <a:solidFill>
                  <a:srgbClr val="4D4D4D"/>
                </a:solidFill>
                <a:latin typeface="Calibri" panose="020F0502020204030204"/>
              </a:rPr>
              <a:t> </a:t>
            </a:r>
            <a:r>
              <a:rPr lang="pt-PT" dirty="0">
                <a:latin typeface="Calibri" panose="020F0502020204030204"/>
              </a:rPr>
              <a:t>e</a:t>
            </a:r>
            <a:r>
              <a:rPr lang="pt-PT" dirty="0">
                <a:solidFill>
                  <a:srgbClr val="4D4D4D"/>
                </a:solidFill>
                <a:latin typeface="Calibri" panose="020F0502020204030204"/>
              </a:rPr>
              <a:t> </a:t>
            </a:r>
            <a:r>
              <a:rPr lang="pt-PT" dirty="0">
                <a:solidFill>
                  <a:srgbClr val="FF0000"/>
                </a:solidFill>
                <a:latin typeface="Calibri" panose="020F0502020204030204"/>
              </a:rPr>
              <a:t>elevado</a:t>
            </a:r>
            <a:r>
              <a:rPr lang="pt-PT" dirty="0">
                <a:latin typeface="Calibri" panose="020F0502020204030204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89B1B1-82BF-42EC-A5AB-9B19FD2C4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51" y="1218325"/>
            <a:ext cx="4176713" cy="10668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5ED9093-4885-427A-A9E7-8B22AE581631}"/>
              </a:ext>
            </a:extLst>
          </p:cNvPr>
          <p:cNvSpPr txBox="1"/>
          <p:nvPr/>
        </p:nvSpPr>
        <p:spPr>
          <a:xfrm>
            <a:off x="1062679" y="3293839"/>
            <a:ext cx="667765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latin typeface="Calibri" panose="020F0502020204030204"/>
              </a:rPr>
              <a:t>Riscos com impacto financeiro significativo;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latin typeface="Calibri" panose="020F0502020204030204"/>
              </a:rPr>
              <a:t>Riscos que se possam traduzir em não cumprimento das normas vigentes e consequente aplicação de sanções;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latin typeface="Calibri" panose="020F0502020204030204"/>
              </a:rPr>
              <a:t>Riscos com impacto negativo a nível da imagem e reputação da Faculdade;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latin typeface="Calibri" panose="020F0502020204030204"/>
              </a:rPr>
              <a:t>Riscos com um nível de severidade elevado para a saúde e segurança dos seus membros;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PT" dirty="0">
                <a:latin typeface="Calibri" panose="020F0502020204030204"/>
              </a:rPr>
              <a:t>Ocorrência de riscos que possam provocar danos ambientais graves. 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C1D6BBEE-D089-434E-A354-CFAFD92CD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32" y="3219195"/>
            <a:ext cx="576943" cy="42363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F0C3E7D-F79E-4F6B-AFCF-43BCCCA3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32" y="3756984"/>
            <a:ext cx="576943" cy="42363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6036A42-C751-44CF-BC30-DF7E37644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4" y="4465702"/>
            <a:ext cx="576943" cy="42363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6028CDC3-E18D-4FBE-9BC0-5AB34FBB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33" y="5152410"/>
            <a:ext cx="576943" cy="42363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E028783F-E076-46C3-ADA7-A1C3C1FA9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71" y="5766883"/>
            <a:ext cx="576943" cy="423630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F99F306-1229-4558-94C0-DFAF26336113}"/>
              </a:ext>
            </a:extLst>
          </p:cNvPr>
          <p:cNvSpPr/>
          <p:nvPr/>
        </p:nvSpPr>
        <p:spPr>
          <a:xfrm>
            <a:off x="3807649" y="2825196"/>
            <a:ext cx="1594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C00000"/>
                </a:solidFill>
              </a:rPr>
              <a:t>Riscos Críticos:</a:t>
            </a:r>
          </a:p>
        </p:txBody>
      </p:sp>
    </p:spTree>
    <p:extLst>
      <p:ext uri="{BB962C8B-B14F-4D97-AF65-F5344CB8AC3E}">
        <p14:creationId xmlns:p14="http://schemas.microsoft.com/office/powerpoint/2010/main" val="101580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ED0F0549-68AF-30DC-3C4D-DABBA075C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29" y="991744"/>
            <a:ext cx="3685481" cy="485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813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138FF-2396-3113-2D2E-9E2476EAC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9AE70-195F-FC5F-42D6-76D69079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20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DE4341-E055-66A5-749B-DE142A3CD0A3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1BF531D-EFE3-331E-547B-2F6EA60DA6E1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5927561-370E-8E96-514C-2F894456E1F9}"/>
              </a:ext>
            </a:extLst>
          </p:cNvPr>
          <p:cNvSpPr txBox="1"/>
          <p:nvPr/>
        </p:nvSpPr>
        <p:spPr>
          <a:xfrm>
            <a:off x="1070919" y="411089"/>
            <a:ext cx="7837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Evidências de Conformidade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E649BBE-7DF5-A596-EC00-A8EB403E7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" y="926263"/>
            <a:ext cx="9000091" cy="53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7612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C477-FFA5-DC7B-14AE-1BD21A39B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BDB1D-5389-FFF6-7558-308BB0A0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21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0ED7FB2-0B89-CE69-EC1D-78540010F960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1CD0A0D-FB7C-A7BB-1AD9-A60680A1F71A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83ED8EE-8A94-9300-D7B3-B860A89BEFE4}"/>
              </a:ext>
            </a:extLst>
          </p:cNvPr>
          <p:cNvSpPr txBox="1"/>
          <p:nvPr/>
        </p:nvSpPr>
        <p:spPr>
          <a:xfrm>
            <a:off x="3000375" y="438269"/>
            <a:ext cx="5756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e controlo da execução do Plano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015E6C3-561B-B6CA-4AE1-884C1E759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51" y="1060858"/>
            <a:ext cx="7259978" cy="515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9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22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BFF2DF-2EA9-4459-9262-A12565872CA9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2F1CF2-0D6A-4F94-99B6-AECF2F5B3EB4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6053E7-375E-4EB6-B818-530A98E04CA8}"/>
              </a:ext>
            </a:extLst>
          </p:cNvPr>
          <p:cNvSpPr txBox="1">
            <a:spLocks/>
          </p:cNvSpPr>
          <p:nvPr/>
        </p:nvSpPr>
        <p:spPr>
          <a:xfrm>
            <a:off x="609600" y="1346637"/>
            <a:ext cx="7800975" cy="3845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sz="14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3573A0D-8726-44FB-BACC-9271823DD554}"/>
              </a:ext>
            </a:extLst>
          </p:cNvPr>
          <p:cNvSpPr/>
          <p:nvPr/>
        </p:nvSpPr>
        <p:spPr>
          <a:xfrm>
            <a:off x="3593816" y="3386433"/>
            <a:ext cx="3356822" cy="151126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pt-PT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FEF6D94-0B87-4369-A6AB-4255510A181F}"/>
              </a:ext>
            </a:extLst>
          </p:cNvPr>
          <p:cNvSpPr/>
          <p:nvPr/>
        </p:nvSpPr>
        <p:spPr>
          <a:xfrm>
            <a:off x="368140" y="1182950"/>
            <a:ext cx="8283894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pt-PT" sz="2200" dirty="0">
                <a:solidFill>
                  <a:srgbClr val="2C3FB1"/>
                </a:solidFill>
              </a:rPr>
              <a:t>Diretor de CIÊNCIAS: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PT" sz="2200" b="1" dirty="0"/>
              <a:t>direção</a:t>
            </a:r>
            <a:r>
              <a:rPr lang="pt-PT" sz="2200" dirty="0"/>
              <a:t> da execução do Plano;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dirty="0"/>
              <a:t> </a:t>
            </a:r>
            <a:r>
              <a:rPr lang="pt-PT" sz="2200" b="1" dirty="0"/>
              <a:t>validação das propostas </a:t>
            </a:r>
            <a:r>
              <a:rPr lang="pt-PT" sz="2200" dirty="0"/>
              <a:t>apresentadas pelos dirigentes;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PT" sz="2200" b="1" dirty="0"/>
              <a:t>aprovação do plano e dos relatórios </a:t>
            </a:r>
            <a:r>
              <a:rPr lang="pt-PT" sz="2200" dirty="0"/>
              <a:t>de avaliação intercalar e anual.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131F8B2-B91D-18FA-C2A8-DACEA4D93300}"/>
              </a:ext>
            </a:extLst>
          </p:cNvPr>
          <p:cNvSpPr txBox="1"/>
          <p:nvPr/>
        </p:nvSpPr>
        <p:spPr>
          <a:xfrm>
            <a:off x="5510951" y="360231"/>
            <a:ext cx="4176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9EC7DC91-0347-A353-5EFC-B8388731AE38}"/>
              </a:ext>
            </a:extLst>
          </p:cNvPr>
          <p:cNvSpPr/>
          <p:nvPr/>
        </p:nvSpPr>
        <p:spPr>
          <a:xfrm>
            <a:off x="365836" y="2882389"/>
            <a:ext cx="80447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pt-PT" sz="2200" dirty="0">
                <a:solidFill>
                  <a:srgbClr val="2C3FB1"/>
                </a:solidFill>
              </a:rPr>
              <a:t>Responsabilidades dos Dirigentes das Unidades de Serviço: 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PT" sz="2200" b="1" dirty="0"/>
              <a:t>execução</a:t>
            </a:r>
            <a:r>
              <a:rPr lang="pt-PT" sz="2200" dirty="0"/>
              <a:t> efetiva do Plano na parte respetiva;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PT" sz="2200" b="1" dirty="0"/>
              <a:t>apresentação de propostas</a:t>
            </a:r>
            <a:r>
              <a:rPr lang="pt-PT" sz="2200" dirty="0"/>
              <a:t> de correção e atualização;</a:t>
            </a:r>
          </a:p>
          <a:p>
            <a:pPr marL="342900" indent="-34290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pt-PT" sz="2200" b="1" dirty="0"/>
              <a:t>envolver os colaboradores</a:t>
            </a:r>
            <a:r>
              <a:rPr lang="pt-PT" sz="2200" dirty="0"/>
              <a:t> para que conheçam o conteúdo do plano e o seu potencial de utilidade. 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0D49B59-2D78-11C9-496F-DA69CD831343}"/>
              </a:ext>
            </a:extLst>
          </p:cNvPr>
          <p:cNvSpPr/>
          <p:nvPr/>
        </p:nvSpPr>
        <p:spPr>
          <a:xfrm>
            <a:off x="733424" y="5088744"/>
            <a:ext cx="7677151" cy="9216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F8ACD84-853E-CF89-82FD-8F0AD558D7D8}"/>
              </a:ext>
            </a:extLst>
          </p:cNvPr>
          <p:cNvSpPr/>
          <p:nvPr/>
        </p:nvSpPr>
        <p:spPr>
          <a:xfrm>
            <a:off x="733424" y="5341528"/>
            <a:ext cx="76771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200" b="1" dirty="0"/>
              <a:t>A gestão do risco cabe a todos dentro da organização.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A43FD546-4942-48CB-B4F1-B1A029115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393" y="931977"/>
            <a:ext cx="1199101" cy="1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8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0414" y="3177649"/>
            <a:ext cx="508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baseline="30000" dirty="0">
                <a:solidFill>
                  <a:schemeClr val="bg1"/>
                </a:solidFill>
                <a:latin typeface="Arial"/>
                <a:cs typeface="Arial"/>
              </a:rPr>
              <a:t>Obrigada!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D00C0244-E08D-ED8E-5497-372FF5A7BF89}"/>
              </a:ext>
            </a:extLst>
          </p:cNvPr>
          <p:cNvSpPr txBox="1"/>
          <p:nvPr/>
        </p:nvSpPr>
        <p:spPr>
          <a:xfrm>
            <a:off x="2030414" y="3659338"/>
            <a:ext cx="508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baseline="30000" dirty="0">
                <a:solidFill>
                  <a:schemeClr val="bg1"/>
                </a:solidFill>
                <a:latin typeface="Arial"/>
                <a:cs typeface="Arial"/>
              </a:rPr>
              <a:t>GAIQ, 20 de fevereiro 2024</a:t>
            </a:r>
            <a:endParaRPr lang="en-US" sz="3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CC6A82-4C03-4076-8D3D-15F83F33EE6E}"/>
              </a:ext>
            </a:extLst>
          </p:cNvPr>
          <p:cNvSpPr txBox="1"/>
          <p:nvPr/>
        </p:nvSpPr>
        <p:spPr>
          <a:xfrm>
            <a:off x="3648722" y="4882717"/>
            <a:ext cx="3860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Catarina Viola</a:t>
            </a:r>
          </a:p>
          <a:p>
            <a:r>
              <a:rPr lang="pt-PT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acgoncalves@ciencias.ulisboa.pt</a:t>
            </a:r>
            <a:endParaRPr lang="pt-PT" dirty="0">
              <a:solidFill>
                <a:schemeClr val="accent6"/>
              </a:solidFill>
            </a:endParaRPr>
          </a:p>
          <a:p>
            <a:r>
              <a:rPr lang="pt-PT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gaiq@ciencias.ulisboa.pt</a:t>
            </a:r>
            <a:endParaRPr lang="pt-PT" dirty="0">
              <a:solidFill>
                <a:schemeClr val="accent6"/>
              </a:solidFill>
            </a:endParaRPr>
          </a:p>
          <a:p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63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16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8025" y="1135723"/>
            <a:ext cx="398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baseline="30000" dirty="0">
                <a:solidFill>
                  <a:srgbClr val="2C3FB1"/>
                </a:solidFill>
                <a:latin typeface="Arial"/>
                <a:cs typeface="Arial"/>
              </a:rPr>
              <a:t>Enquadramento</a:t>
            </a:r>
            <a:endParaRPr lang="en-US" sz="4000" b="1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0F57572-A8CA-B158-507A-B3E446CC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51" y="1843609"/>
            <a:ext cx="4421870" cy="37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5F94-AAFB-9980-8755-94263D566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7CFBCFB9-31EA-8652-E11F-2A5643BDD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771" y="3003998"/>
            <a:ext cx="4931229" cy="9896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49F7BE-EB23-49CA-B269-2B7EB63B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4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64411A3-72C9-EA22-55CD-D70182FE1029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1F7B51-9554-2984-CD7F-CAB633BB9131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F655001-5090-F092-B137-B537D861B532}"/>
              </a:ext>
            </a:extLst>
          </p:cNvPr>
          <p:cNvSpPr txBox="1"/>
          <p:nvPr/>
        </p:nvSpPr>
        <p:spPr>
          <a:xfrm>
            <a:off x="5725297" y="301910"/>
            <a:ext cx="355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pic>
        <p:nvPicPr>
          <p:cNvPr id="12" name="Imagem 11">
            <a:hlinkClick r:id="rId4"/>
            <a:extLst>
              <a:ext uri="{FF2B5EF4-FFF2-40B4-BE49-F238E27FC236}">
                <a16:creationId xmlns:a16="http://schemas.microsoft.com/office/drawing/2014/main" id="{8E15E0C3-1C76-85E7-BCFF-D06A8D907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3" y="1529502"/>
            <a:ext cx="2691002" cy="68689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436DD11-F654-DDFE-6581-384D3A0B624F}"/>
              </a:ext>
            </a:extLst>
          </p:cNvPr>
          <p:cNvSpPr txBox="1"/>
          <p:nvPr/>
        </p:nvSpPr>
        <p:spPr>
          <a:xfrm>
            <a:off x="146833" y="4007224"/>
            <a:ext cx="248206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hlinkClick r:id="rId6"/>
              </a:rPr>
              <a:t>Recomendação </a:t>
            </a:r>
            <a:r>
              <a:rPr lang="pt-PT" dirty="0"/>
              <a:t>para que os dirigentes máximos das entidades gestoras de dinheiro, valores ou património públicos adotem PPR.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725EBDA-0F46-8124-20B6-724781CB98A4}"/>
              </a:ext>
            </a:extLst>
          </p:cNvPr>
          <p:cNvSpPr txBox="1"/>
          <p:nvPr/>
        </p:nvSpPr>
        <p:spPr>
          <a:xfrm>
            <a:off x="938637" y="2227329"/>
            <a:ext cx="71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2009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85FBE7-F3AB-09E5-4F38-7D76643396F9}"/>
              </a:ext>
            </a:extLst>
          </p:cNvPr>
          <p:cNvSpPr txBox="1"/>
          <p:nvPr/>
        </p:nvSpPr>
        <p:spPr>
          <a:xfrm>
            <a:off x="7346712" y="2233287"/>
            <a:ext cx="71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2022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976F2AA-8CEB-AB5C-932A-8C88D0232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7623"/>
            <a:ext cx="4931229" cy="98960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7AF7688-9100-D38F-73D8-0A71B4541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829" y="2607595"/>
            <a:ext cx="435427" cy="59871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B825F464-9FC8-F7AB-6015-0A2C2CAC20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4286" y="2602619"/>
            <a:ext cx="435427" cy="598712"/>
          </a:xfrm>
          <a:prstGeom prst="rect">
            <a:avLst/>
          </a:prstGeom>
        </p:spPr>
      </p:pic>
      <p:pic>
        <p:nvPicPr>
          <p:cNvPr id="22" name="Imagem 21">
            <a:hlinkClick r:id="rId8"/>
            <a:extLst>
              <a:ext uri="{FF2B5EF4-FFF2-40B4-BE49-F238E27FC236}">
                <a16:creationId xmlns:a16="http://schemas.microsoft.com/office/drawing/2014/main" id="{96C6AC85-BC9E-B702-4C56-0528AE35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5988" y="1526355"/>
            <a:ext cx="2173742" cy="687349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E6D9BFEE-BDC7-4F8E-26C6-01A013E5A5B9}"/>
              </a:ext>
            </a:extLst>
          </p:cNvPr>
          <p:cNvSpPr txBox="1"/>
          <p:nvPr/>
        </p:nvSpPr>
        <p:spPr>
          <a:xfrm>
            <a:off x="6463583" y="3862374"/>
            <a:ext cx="24820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Criação do </a:t>
            </a:r>
            <a:r>
              <a:rPr lang="pt-PT" sz="2400" b="1" dirty="0"/>
              <a:t>MENAC</a:t>
            </a:r>
            <a:r>
              <a:rPr lang="pt-PT" dirty="0"/>
              <a:t> e Estabelecimento do </a:t>
            </a:r>
            <a:r>
              <a:rPr lang="pt-PT" sz="2400" b="1" dirty="0"/>
              <a:t>Regime Geral de Prevenção da Corrupção.</a:t>
            </a:r>
          </a:p>
          <a:p>
            <a:pPr algn="ctr"/>
            <a:endParaRPr lang="pt-PT" sz="1400" dirty="0"/>
          </a:p>
          <a:p>
            <a:pPr algn="ctr"/>
            <a:endParaRPr lang="pt-PT" dirty="0"/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C6243FC2-E261-C8CD-27D8-5FD640910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6996" y="2596661"/>
            <a:ext cx="435427" cy="598712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FFB97969-B24C-DF07-B56E-C73017C65394}"/>
              </a:ext>
            </a:extLst>
          </p:cNvPr>
          <p:cNvSpPr txBox="1"/>
          <p:nvPr/>
        </p:nvSpPr>
        <p:spPr>
          <a:xfrm>
            <a:off x="4291729" y="2255875"/>
            <a:ext cx="71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2020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EC7E59C-9E54-15DD-B54B-50C267010B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4578" y="1507953"/>
            <a:ext cx="715810" cy="701261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AAEA7CEA-33BA-2D92-6280-7FF040B4489B}"/>
              </a:ext>
            </a:extLst>
          </p:cNvPr>
          <p:cNvSpPr txBox="1"/>
          <p:nvPr/>
        </p:nvSpPr>
        <p:spPr>
          <a:xfrm>
            <a:off x="3330968" y="4020849"/>
            <a:ext cx="2482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/>
              <a:t>1º Plano de Prevenção de Riscos de Ciências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199FF7-EB84-011C-679B-58C9C9674D5E}"/>
              </a:ext>
            </a:extLst>
          </p:cNvPr>
          <p:cNvSpPr txBox="1"/>
          <p:nvPr/>
        </p:nvSpPr>
        <p:spPr>
          <a:xfrm>
            <a:off x="5648269" y="5642269"/>
            <a:ext cx="35574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4D4D4D"/>
                </a:solidFill>
                <a:cs typeface="Calibri" panose="020F0502020204030204" pitchFamily="34" charset="0"/>
                <a:hlinkClick r:id="rId11"/>
              </a:rPr>
              <a:t>Decreto-Lei n.º 109-E/2021, de 9/12 </a:t>
            </a:r>
            <a:r>
              <a:rPr lang="pt-PT" sz="1600" dirty="0">
                <a:solidFill>
                  <a:srgbClr val="4D4D4D"/>
                </a:solidFill>
                <a:cs typeface="Calibri" panose="020F0502020204030204" pitchFamily="34" charset="0"/>
              </a:rPr>
              <a:t>(em vigor desde 8/6/2022)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AF96EF-B73D-49E4-8BF2-7C59739190DD}"/>
              </a:ext>
            </a:extLst>
          </p:cNvPr>
          <p:cNvSpPr txBox="1"/>
          <p:nvPr/>
        </p:nvSpPr>
        <p:spPr>
          <a:xfrm>
            <a:off x="5087822" y="2248814"/>
            <a:ext cx="243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(Estratégia Nacional Anticorrupção 2020-2024)</a:t>
            </a:r>
          </a:p>
        </p:txBody>
      </p:sp>
    </p:spTree>
    <p:extLst>
      <p:ext uri="{BB962C8B-B14F-4D97-AF65-F5344CB8AC3E}">
        <p14:creationId xmlns:p14="http://schemas.microsoft.com/office/powerpoint/2010/main" val="91251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10D8C-9EA2-4627-F1CF-FCB0090103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CCBD12EF-1B69-779F-31DC-636CA360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63" y="2150657"/>
            <a:ext cx="641499" cy="3127285"/>
          </a:xfrm>
          <a:prstGeom prst="rect">
            <a:avLst/>
          </a:prstGeom>
        </p:spPr>
      </p:pic>
      <p:sp>
        <p:nvSpPr>
          <p:cNvPr id="42" name="Retângulo 41">
            <a:extLst>
              <a:ext uri="{FF2B5EF4-FFF2-40B4-BE49-F238E27FC236}">
                <a16:creationId xmlns:a16="http://schemas.microsoft.com/office/drawing/2014/main" id="{978A2592-C509-A799-953C-3DC114E238AA}"/>
              </a:ext>
            </a:extLst>
          </p:cNvPr>
          <p:cNvSpPr/>
          <p:nvPr/>
        </p:nvSpPr>
        <p:spPr>
          <a:xfrm>
            <a:off x="189704" y="5631898"/>
            <a:ext cx="8764591" cy="6041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39A2DE-3FBE-8536-B330-46651C93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5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73DADCB-1B9B-355E-F2E4-1F313343D68D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AD7126F-F5A3-9940-5E96-459BD39DC8BD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880E61-AC02-1B17-76FB-87F0126299E4}"/>
              </a:ext>
            </a:extLst>
          </p:cNvPr>
          <p:cNvSpPr txBox="1"/>
          <p:nvPr/>
        </p:nvSpPr>
        <p:spPr>
          <a:xfrm>
            <a:off x="5725297" y="328012"/>
            <a:ext cx="3556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Enquadramento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F28D84A-484F-FABF-997F-C06B31B2CC39}"/>
              </a:ext>
            </a:extLst>
          </p:cNvPr>
          <p:cNvSpPr txBox="1"/>
          <p:nvPr/>
        </p:nvSpPr>
        <p:spPr>
          <a:xfrm>
            <a:off x="370115" y="1089909"/>
            <a:ext cx="8279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 </a:t>
            </a:r>
            <a:r>
              <a:rPr lang="pt-PT" sz="2000" dirty="0">
                <a:solidFill>
                  <a:srgbClr val="2C3FB1"/>
                </a:solidFill>
                <a:hlinkClick r:id="rId4"/>
              </a:rPr>
              <a:t>Mecanismo Nacional Anticorrupção (MENAC) </a:t>
            </a:r>
            <a:r>
              <a:rPr lang="pt-PT" sz="2000" dirty="0"/>
              <a:t>é a autoridade responsável pela aplicação do </a:t>
            </a:r>
            <a:r>
              <a:rPr lang="pt-PT" sz="2000" b="1" dirty="0"/>
              <a:t>Regime Geral da Prevenção da Corrupção (RGPC)</a:t>
            </a:r>
            <a:r>
              <a:rPr lang="pt-PT" sz="2000" dirty="0"/>
              <a:t>, com poderes de controlo e sancionatórios.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9AB847-A9D4-2624-6A46-219256BF48BD}"/>
              </a:ext>
            </a:extLst>
          </p:cNvPr>
          <p:cNvSpPr txBox="1"/>
          <p:nvPr/>
        </p:nvSpPr>
        <p:spPr>
          <a:xfrm>
            <a:off x="4017019" y="2401117"/>
            <a:ext cx="5126981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Plano de prevenção de riscos de corrupção e infrações conexas- </a:t>
            </a:r>
            <a:r>
              <a:rPr lang="pt-PT" sz="1100" dirty="0"/>
              <a:t>os PPR de Ciências e respetivos relatórios estão na página de Ciências em </a:t>
            </a:r>
            <a:r>
              <a:rPr lang="pt-PT" sz="1100" dirty="0">
                <a:hlinkClick r:id="rId5"/>
              </a:rPr>
              <a:t>https://ciencias.ulisboa.pt/pt/qciencias</a:t>
            </a:r>
            <a:endParaRPr lang="pt-PT" sz="1100" dirty="0"/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Código de conduta – </a:t>
            </a:r>
            <a:r>
              <a:rPr lang="pt-PT" sz="1200" dirty="0">
                <a:hlinkClick r:id="rId6"/>
              </a:rPr>
              <a:t>https://ciencias.ulisboa.pt/pt/conduta</a:t>
            </a:r>
            <a:endParaRPr lang="pt-PT" sz="1200" dirty="0"/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/>
              <a:t>Programa de formação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000" dirty="0">
                <a:hlinkClick r:id="rId7"/>
              </a:rPr>
              <a:t>Canal de denúncias</a:t>
            </a:r>
            <a:endParaRPr lang="pt-PT" sz="20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26BDDBE-BCE4-10CC-686D-5679FD5FB286}"/>
              </a:ext>
            </a:extLst>
          </p:cNvPr>
          <p:cNvSpPr txBox="1"/>
          <p:nvPr/>
        </p:nvSpPr>
        <p:spPr>
          <a:xfrm>
            <a:off x="1292684" y="2407338"/>
            <a:ext cx="2573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 </a:t>
            </a:r>
            <a:r>
              <a:rPr lang="pt-PT" sz="2000" b="1" dirty="0"/>
              <a:t>RGPC </a:t>
            </a:r>
            <a:r>
              <a:rPr lang="pt-PT" sz="2000" dirty="0"/>
              <a:t>obriga à adoção de um </a:t>
            </a:r>
            <a:r>
              <a:rPr lang="pt-PT" sz="2000" dirty="0">
                <a:solidFill>
                  <a:srgbClr val="2C3FB1"/>
                </a:solidFill>
              </a:rPr>
              <a:t>Programa de Cumprimento Normativo (PCN) </a:t>
            </a:r>
            <a:r>
              <a:rPr lang="pt-PT" sz="2000" dirty="0"/>
              <a:t>e à designação de um responsável pelo seu cumprimento.</a:t>
            </a:r>
            <a:endParaRPr lang="pt-PT" sz="2000" dirty="0">
              <a:solidFill>
                <a:srgbClr val="2C3FB1"/>
              </a:solidFill>
            </a:endParaRP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AFC0BDD-46A2-0B49-C565-8EA5A89A75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845" y="2325634"/>
            <a:ext cx="844593" cy="1206562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336A625F-4537-43FD-A045-C57B0A9859D1}"/>
              </a:ext>
            </a:extLst>
          </p:cNvPr>
          <p:cNvSpPr txBox="1"/>
          <p:nvPr/>
        </p:nvSpPr>
        <p:spPr>
          <a:xfrm>
            <a:off x="0" y="5712316"/>
            <a:ext cx="9114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dirty="0"/>
              <a:t>Em Ciências, o Diretor designou a Administradora como responsável pelo PCN.</a:t>
            </a: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E31DF0E7-69DD-42E0-932F-D05FFBE71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06409"/>
              </p:ext>
            </p:extLst>
          </p:nvPr>
        </p:nvGraphicFramePr>
        <p:xfrm>
          <a:off x="1027708" y="6435656"/>
          <a:ext cx="7059120" cy="320040"/>
        </p:xfrm>
        <a:graphic>
          <a:graphicData uri="http://schemas.openxmlformats.org/drawingml/2006/table">
            <a:tbl>
              <a:tblPr/>
              <a:tblGrid>
                <a:gridCol w="1517784">
                  <a:extLst>
                    <a:ext uri="{9D8B030D-6E8A-4147-A177-3AD203B41FA5}">
                      <a16:colId xmlns:a16="http://schemas.microsoft.com/office/drawing/2014/main" val="1485555969"/>
                    </a:ext>
                  </a:extLst>
                </a:gridCol>
                <a:gridCol w="5541336">
                  <a:extLst>
                    <a:ext uri="{9D8B030D-6E8A-4147-A177-3AD203B41FA5}">
                      <a16:colId xmlns:a16="http://schemas.microsoft.com/office/drawing/2014/main" val="21530295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ctr"/>
                      <a:r>
                        <a:rPr lang="pt-PT" sz="1100" u="sng">
                          <a:solidFill>
                            <a:srgbClr val="2C3FB1"/>
                          </a:solidFill>
                          <a:effectLst/>
                          <a:hlinkClick r:id="rId9"/>
                        </a:rPr>
                        <a:t>D/54/2022</a:t>
                      </a:r>
                      <a:endParaRPr lang="pt-PT" sz="1100">
                        <a:effectLst/>
                      </a:endParaRP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C3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fontAlgn="ctr"/>
                      <a:r>
                        <a:rPr lang="pt-PT" sz="1100" dirty="0">
                          <a:effectLst/>
                        </a:rPr>
                        <a:t>Despacho de nomeação do Responsável pelo Programa de Cumprimento Normativo</a:t>
                      </a:r>
                    </a:p>
                  </a:txBody>
                  <a:tcPr marR="9525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C3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53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76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38E5A-D0AA-2A1B-0464-16AE1C0D6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51A3966-E259-01DB-21AC-679EB651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5422" y="2539767"/>
            <a:ext cx="2083997" cy="17784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27D4B8-795B-4D86-B4B2-6B234A503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6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761F6CC-E998-82F2-4811-EACC80507BF1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FF689A4-B847-0730-25F7-22D5399033C9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B888582-A289-4D37-0AC7-B141DF9AC4A8}"/>
              </a:ext>
            </a:extLst>
          </p:cNvPr>
          <p:cNvSpPr txBox="1"/>
          <p:nvPr/>
        </p:nvSpPr>
        <p:spPr>
          <a:xfrm>
            <a:off x="6110980" y="349533"/>
            <a:ext cx="3512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Âmbito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A3C27A-F3C7-2AAE-078B-F2268A9384FF}"/>
              </a:ext>
            </a:extLst>
          </p:cNvPr>
          <p:cNvSpPr txBox="1"/>
          <p:nvPr/>
        </p:nvSpPr>
        <p:spPr>
          <a:xfrm>
            <a:off x="609600" y="898756"/>
            <a:ext cx="7737506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PT" sz="2200" dirty="0"/>
              <a:t>O Plano de Ciências identifica as situações de exposição a atos de corrupção e infrações conexas, mas alarga o seu âmbito a todos os riscos de gestão.</a:t>
            </a:r>
          </a:p>
          <a:p>
            <a:pPr>
              <a:spcAft>
                <a:spcPts val="1200"/>
              </a:spcAft>
            </a:pPr>
            <a:r>
              <a:rPr lang="pt-PT" sz="2000" u="sng" dirty="0"/>
              <a:t>Esta abordagem: </a:t>
            </a:r>
          </a:p>
          <a:p>
            <a:pPr marL="342900" indent="-342900">
              <a:spcBef>
                <a:spcPts val="4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Melhora a gestão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Estabelece uma cultura de melhoria proativa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Contribui para a conformidade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Aumenta a probabilidade de atingir objetivos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Torna a prevenção um hábito</a:t>
            </a: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pt-PT" sz="2000" dirty="0"/>
              <a:t>Fortalece a cultura de integridade</a:t>
            </a:r>
          </a:p>
          <a:p>
            <a:pPr>
              <a:spcBef>
                <a:spcPts val="400"/>
              </a:spcBef>
            </a:pPr>
            <a:endParaRPr lang="pt-PT" sz="22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99759D1-6A91-425B-BD12-295EFBDAE12E}"/>
              </a:ext>
            </a:extLst>
          </p:cNvPr>
          <p:cNvSpPr/>
          <p:nvPr/>
        </p:nvSpPr>
        <p:spPr>
          <a:xfrm>
            <a:off x="296819" y="5436974"/>
            <a:ext cx="8553265" cy="7372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PT" dirty="0"/>
              <a:t>A lógica não é de desconfiança, mas de </a:t>
            </a:r>
            <a:r>
              <a:rPr lang="pt-PT" b="1" dirty="0"/>
              <a:t>reforço da confiança através da execução do Plano</a:t>
            </a:r>
            <a:r>
              <a:rPr lang="pt-PT" dirty="0"/>
              <a:t>.</a:t>
            </a:r>
            <a:endParaRPr lang="pt-PT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88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7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DBFF2DF-2EA9-4459-9262-A12565872CA9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2F1CF2-0D6A-4F94-99B6-AECF2F5B3EB4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176053E7-375E-4EB6-B818-530A98E04CA8}"/>
              </a:ext>
            </a:extLst>
          </p:cNvPr>
          <p:cNvSpPr txBox="1">
            <a:spLocks/>
          </p:cNvSpPr>
          <p:nvPr/>
        </p:nvSpPr>
        <p:spPr>
          <a:xfrm>
            <a:off x="438634" y="2493805"/>
            <a:ext cx="8705366" cy="17240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dirty="0"/>
              <a:t>Quando se trata do </a:t>
            </a:r>
            <a:r>
              <a:rPr lang="pt-PT" sz="2400" b="1" dirty="0">
                <a:solidFill>
                  <a:srgbClr val="2C3FB1"/>
                </a:solidFill>
              </a:rPr>
              <a:t>setor público</a:t>
            </a:r>
            <a:r>
              <a:rPr lang="pt-PT" sz="2400" dirty="0"/>
              <a:t>, espera-se que sejam observados os seguintes </a:t>
            </a:r>
            <a:r>
              <a:rPr lang="pt-PT" sz="2400" b="1" dirty="0"/>
              <a:t>princípios</a:t>
            </a:r>
            <a:r>
              <a:rPr lang="pt-PT" sz="2400" dirty="0"/>
              <a:t>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223F94-0E8B-0240-AD6D-00D95B73A357}"/>
              </a:ext>
            </a:extLst>
          </p:cNvPr>
          <p:cNvSpPr txBox="1"/>
          <p:nvPr/>
        </p:nvSpPr>
        <p:spPr>
          <a:xfrm>
            <a:off x="4487877" y="451392"/>
            <a:ext cx="571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setor público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14E661-8AD0-AE1F-8528-9D36E03A9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458" y="3570965"/>
            <a:ext cx="3475779" cy="19786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2E95A73-4648-792A-A0E4-EACB97ACF22A}"/>
              </a:ext>
            </a:extLst>
          </p:cNvPr>
          <p:cNvSpPr txBox="1">
            <a:spLocks/>
          </p:cNvSpPr>
          <p:nvPr/>
        </p:nvSpPr>
        <p:spPr>
          <a:xfrm>
            <a:off x="438634" y="1308379"/>
            <a:ext cx="8705366" cy="172400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2400" b="1" dirty="0"/>
              <a:t>Quadro normativo </a:t>
            </a:r>
            <a:r>
              <a:rPr lang="pt-PT" sz="2400" dirty="0"/>
              <a:t>com requisitos que exigem a componente de integridade em todos os que desempenham funções públicas.</a:t>
            </a:r>
          </a:p>
        </p:txBody>
      </p:sp>
    </p:spTree>
    <p:extLst>
      <p:ext uri="{BB962C8B-B14F-4D97-AF65-F5344CB8AC3E}">
        <p14:creationId xmlns:p14="http://schemas.microsoft.com/office/powerpoint/2010/main" val="113653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B60CF-921D-8DD9-F34F-D74A94AFA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6D5E72-66C1-AE20-BA9C-B3EC8C02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17F52-B406-704B-A1C1-ADE91C0611C0}" type="slidenum">
              <a:rPr lang="en-US" smtClean="0"/>
              <a:t>8</a:t>
            </a:fld>
            <a:endParaRPr lang="en-US" dirty="0"/>
          </a:p>
          <a:p>
            <a:endParaRPr lang="en-US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ADF8DE5-FFCC-D731-9AE3-9C2F5CCD4743}"/>
              </a:ext>
            </a:extLst>
          </p:cNvPr>
          <p:cNvSpPr/>
          <p:nvPr/>
        </p:nvSpPr>
        <p:spPr>
          <a:xfrm>
            <a:off x="5725297" y="197708"/>
            <a:ext cx="2924433" cy="551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FD29FA8-DE73-6340-4C7D-C72680095F62}"/>
              </a:ext>
            </a:extLst>
          </p:cNvPr>
          <p:cNvSpPr/>
          <p:nvPr/>
        </p:nvSpPr>
        <p:spPr>
          <a:xfrm>
            <a:off x="609600" y="6390571"/>
            <a:ext cx="1235676" cy="273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4B62510A-BDFE-F64C-A98C-3AAD9667BD4C}"/>
              </a:ext>
            </a:extLst>
          </p:cNvPr>
          <p:cNvSpPr txBox="1">
            <a:spLocks/>
          </p:cNvSpPr>
          <p:nvPr/>
        </p:nvSpPr>
        <p:spPr>
          <a:xfrm>
            <a:off x="609600" y="1269749"/>
            <a:ext cx="7467600" cy="49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>
                <a:solidFill>
                  <a:srgbClr val="2C3FB1"/>
                </a:solidFill>
              </a:rPr>
              <a:t>É expectável que os recursos públicos sejam geridos com:</a:t>
            </a:r>
          </a:p>
        </p:txBody>
      </p:sp>
      <p:sp>
        <p:nvSpPr>
          <p:cNvPr id="12" name="Marcador de Posição de Conteúdo 2">
            <a:extLst>
              <a:ext uri="{FF2B5EF4-FFF2-40B4-BE49-F238E27FC236}">
                <a16:creationId xmlns:a16="http://schemas.microsoft.com/office/drawing/2014/main" id="{086D0328-558D-8C7A-D8A3-356AE786F679}"/>
              </a:ext>
            </a:extLst>
          </p:cNvPr>
          <p:cNvSpPr txBox="1">
            <a:spLocks/>
          </p:cNvSpPr>
          <p:nvPr/>
        </p:nvSpPr>
        <p:spPr>
          <a:xfrm>
            <a:off x="609600" y="1873533"/>
            <a:ext cx="7315899" cy="1942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C3FB1"/>
              </a:buClr>
            </a:pPr>
            <a:r>
              <a:rPr lang="pt-PT" sz="58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t-PT" sz="4400" dirty="0"/>
              <a:t>ficiência</a:t>
            </a:r>
          </a:p>
          <a:p>
            <a:pPr>
              <a:buClr>
                <a:srgbClr val="2C3FB1"/>
              </a:buClr>
            </a:pPr>
            <a:r>
              <a:rPr lang="pt-PT" sz="58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t-PT" sz="4400" dirty="0"/>
              <a:t>ficácia</a:t>
            </a:r>
            <a:endParaRPr lang="pt-PT" sz="3800" dirty="0"/>
          </a:p>
          <a:p>
            <a:pPr>
              <a:buClr>
                <a:srgbClr val="2C3FB1"/>
              </a:buClr>
            </a:pPr>
            <a:r>
              <a:rPr lang="pt-PT" sz="5800" b="1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pt-PT" sz="4400" dirty="0"/>
              <a:t>conomicidade</a:t>
            </a:r>
            <a:endParaRPr lang="pt-PT" sz="3800" dirty="0"/>
          </a:p>
          <a:p>
            <a:pPr>
              <a:buClr>
                <a:srgbClr val="2C3FB1"/>
              </a:buClr>
            </a:pPr>
            <a:r>
              <a:rPr lang="pt-PT" sz="5800" b="1" dirty="0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pt-PT" sz="4400" dirty="0"/>
              <a:t>tica</a:t>
            </a:r>
            <a:endParaRPr lang="pt-PT" sz="5100" dirty="0"/>
          </a:p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55DC9-E4D7-6A1F-616B-9F8A55295CCF}"/>
              </a:ext>
            </a:extLst>
          </p:cNvPr>
          <p:cNvSpPr txBox="1"/>
          <p:nvPr/>
        </p:nvSpPr>
        <p:spPr>
          <a:xfrm>
            <a:off x="4572000" y="349533"/>
            <a:ext cx="571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>
                <a:solidFill>
                  <a:srgbClr val="2C3F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setor público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8776206-2559-309F-E542-876DDBAAC9AB}"/>
              </a:ext>
            </a:extLst>
          </p:cNvPr>
          <p:cNvSpPr txBox="1">
            <a:spLocks/>
          </p:cNvSpPr>
          <p:nvPr/>
        </p:nvSpPr>
        <p:spPr>
          <a:xfrm>
            <a:off x="609600" y="4575758"/>
            <a:ext cx="7941276" cy="1167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spcBef>
                <a:spcPts val="400"/>
              </a:spcBef>
              <a:buClr>
                <a:srgbClr val="2C3FB1"/>
              </a:buClr>
              <a:buFont typeface="Arial" panose="020B0604020202020204" pitchFamily="34" charset="0"/>
              <a:buChar char="•"/>
            </a:pPr>
            <a:r>
              <a:rPr lang="pt-PT" sz="2400" b="1" dirty="0"/>
              <a:t>assegurar o interesse geral</a:t>
            </a:r>
            <a:r>
              <a:rPr lang="pt-PT" sz="2400" dirty="0"/>
              <a:t>, em detrimento dos interesses particulares;</a:t>
            </a:r>
          </a:p>
          <a:p>
            <a:pPr marL="342900" indent="-342900">
              <a:spcBef>
                <a:spcPts val="400"/>
              </a:spcBef>
              <a:buClr>
                <a:srgbClr val="2C3FB1"/>
              </a:buClr>
              <a:buFont typeface="Arial" panose="020B0604020202020204" pitchFamily="34" charset="0"/>
              <a:buChar char="•"/>
            </a:pPr>
            <a:r>
              <a:rPr lang="pt-PT" sz="2400" dirty="0"/>
              <a:t>aplicar leis e normativos com </a:t>
            </a:r>
            <a:r>
              <a:rPr lang="pt-PT" sz="2400" b="1" dirty="0"/>
              <a:t>critérios de ética</a:t>
            </a:r>
            <a:r>
              <a:rPr lang="pt-PT" sz="2400" dirty="0"/>
              <a:t>.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C41205C-D892-A19A-0901-80A8CC53D8C9}"/>
              </a:ext>
            </a:extLst>
          </p:cNvPr>
          <p:cNvSpPr txBox="1">
            <a:spLocks/>
          </p:cNvSpPr>
          <p:nvPr/>
        </p:nvSpPr>
        <p:spPr>
          <a:xfrm>
            <a:off x="609600" y="3973579"/>
            <a:ext cx="7467600" cy="497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1400">
                <a:latin typeface="+mj-lt"/>
                <a:ea typeface="+mj-ea"/>
                <a:cs typeface="+mj-cs"/>
              </a:defRPr>
            </a:lvl1pPr>
          </a:lstStyle>
          <a:p>
            <a:r>
              <a:rPr lang="pt-PT" sz="2400" dirty="0">
                <a:solidFill>
                  <a:srgbClr val="2C3FB1"/>
                </a:solidFill>
              </a:rPr>
              <a:t>Quem desempenha funções públicas tem de:</a:t>
            </a:r>
          </a:p>
        </p:txBody>
      </p:sp>
    </p:spTree>
    <p:extLst>
      <p:ext uri="{BB962C8B-B14F-4D97-AF65-F5344CB8AC3E}">
        <p14:creationId xmlns:p14="http://schemas.microsoft.com/office/powerpoint/2010/main" val="2505660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D74A9-3670-4F7A-EB62-E3BFE8F6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C212BA6-0C4D-5049-1EC5-4868F484FA48}"/>
              </a:ext>
            </a:extLst>
          </p:cNvPr>
          <p:cNvSpPr txBox="1"/>
          <p:nvPr/>
        </p:nvSpPr>
        <p:spPr>
          <a:xfrm>
            <a:off x="2297368" y="1284148"/>
            <a:ext cx="3983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baseline="30000" dirty="0">
                <a:solidFill>
                  <a:srgbClr val="2C3FB1"/>
                </a:solidFill>
                <a:latin typeface="Arial"/>
                <a:cs typeface="Arial"/>
              </a:rPr>
              <a:t>Conceitos</a:t>
            </a:r>
            <a:endParaRPr lang="en-US" sz="4000" b="1" dirty="0">
              <a:solidFill>
                <a:srgbClr val="2C3FB1"/>
              </a:solidFill>
              <a:latin typeface="Arial"/>
              <a:cs typeface="Arial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5BBE43-60C7-C2FE-D69A-5A7C6636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09" y="1992034"/>
            <a:ext cx="3841811" cy="343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8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1165</Words>
  <Application>Microsoft Office PowerPoint</Application>
  <PresentationFormat>Apresentação no Ecrã (4:3)</PresentationFormat>
  <Paragraphs>162</Paragraphs>
  <Slides>24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dos diapositivos</vt:lpstr>
      </vt:variant>
      <vt:variant>
        <vt:i4>24</vt:i4>
      </vt:variant>
    </vt:vector>
  </HeadingPairs>
  <TitlesOfParts>
    <vt:vector size="35" baseType="lpstr">
      <vt:lpstr>Arial</vt:lpstr>
      <vt:lpstr>Calibri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_</dc:creator>
  <cp:lastModifiedBy>Ana Catarina Alcobia Viola Martins Gonçalves</cp:lastModifiedBy>
  <cp:revision>59</cp:revision>
  <cp:lastPrinted>2024-02-18T16:18:19Z</cp:lastPrinted>
  <dcterms:created xsi:type="dcterms:W3CDTF">2015-01-29T11:32:11Z</dcterms:created>
  <dcterms:modified xsi:type="dcterms:W3CDTF">2024-02-20T18:32:43Z</dcterms:modified>
</cp:coreProperties>
</file>